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5A588-3A2C-4DCB-BB73-33B024921786}" v="26" dt="2026-04-09T16:06:23.347"/>
    <p1510:client id="{134BBEBA-6513-4557-9D87-C78A897FD0AB}" v="27" dt="2026-04-09T14:57:36.887"/>
    <p1510:client id="{2CCA1C44-B861-45B0-BC5A-663A85B22EEA}" v="25" dt="2026-04-09T15:01:42.051"/>
    <p1510:client id="{426ABC30-885C-4A09-BF97-FA9DBB44E4C5}" v="25" dt="2026-04-09T14:53:33.166"/>
    <p1510:client id="{B060C107-A262-4458-A124-ACEA83477871}" v="26" dt="2026-04-09T14:49:20.473"/>
    <p1510:client id="{FFCBE19C-4247-40CD-86DA-B855C30E56D5}" v="26" dt="2026-04-09T16:11:55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modSld">
      <pc:chgData name="Victoria Vaguet-Aubert" userId="6b630eaf-13fd-4af8-914b-59affb01cd51" providerId="ADAL" clId="{DA84EA26-79A2-4288-88D3-44B5C2D01B61}" dt="2026-04-09T16:11:59.896" v="5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6:09:26.395" v="17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6:09:26.395" v="17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0:08.823" v="27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6:10:08.823" v="27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0:42.408" v="36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6:10:42.408" v="36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1:22.411" v="43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6:11:22.411" v="43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11:59.896" v="5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6:11:59.896" v="5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7:29.185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6:07:29.185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5:01:46.383" v="44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9:19.019" v="12" actId="242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9:19.019" v="12" actId="242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9:55.966" v="20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9:55.966" v="20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0:30.622" v="28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5:00:30.622" v="28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1:11.269" v="36" actId="242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5:01:11.269" v="36" actId="242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1:46.383" v="44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5:01:46.383" v="44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8:33.560" v="5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8:33.560" v="5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3:37.79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0:57.072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0:57.072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1:40.741" v="22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1:40.741" v="22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16.135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2:16.135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56.88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2:56.88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3:37.79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3:37.79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0:17.952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0:17.952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7:40.186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5:04.298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5:04.298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5:43.877" v="23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5:43.877" v="23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6:29.698" v="31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6:29.698" v="31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08.530" v="40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7:08.530" v="40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40.186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7:40.186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4:33.845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4:33.845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6:06:28.797" v="54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6:01:40.869" v="21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6:01:40.869" v="21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4:50.243" v="29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6:04:50.243" v="29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5:22.390" v="38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6:05:22.390" v="38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5:57.149" v="46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6:05:57.149" v="46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6:28.797" v="54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6:06:28.797" v="54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6:00:20.817" v="11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6:00:20.817" v="11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Ukrainian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34845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Gilroy"/>
                        </a:rPr>
                        <a:t>Керівництво тримає мене в курсі важливих питань та змін</a:t>
                      </a:r>
                      <a:r>
                        <a:rPr lang="te-IN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az-Cyrl-AZ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чітко висловлює свої очікування.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Я можу поставити керівництву будь-яке обґрунтоване запитання і отримати на нього пряму відповідь.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доступне, легко йде на контакт.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компетентне в управлінні бізнесом.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наймає людей, які добре вписуються в колектив.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ефективно призначає та координує людей.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довіряє людям, щоб вони добре виконували свою роботу, без постійного спостереження за ними.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На людей тут покладається велика відповідальність.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має чітке уявлення про те, куди рухається організація і який туди лежить шлях.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az-Cyrl-AZ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виконує свої обіцянки.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az-Cyrl-AZ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Дії керівництва відповідають словам.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Гадаю, що керівництво звільняє людей лише в крайніх випадках.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керується засадами чесності та етичності у своїй діловій практиці.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Наші керівники повністю втілюють найкращі характеристики нашої компанії.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45147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Мені пропонують навчання та розвиток для професійного зростання.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Мені надають ресурси та обладнання для виконання моєї праці.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az-Cyrl-AZ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цінує хорошу роботу та додаткові зусилля.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визнає ненавмисні помилки як частину ведення бізнесу.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Ми відзначаємо людей, які пробують нові та кращі способи ведення справ, незалежно від результату.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активно шукає та реагує на пропозиції та ідеї.</a:t>
                      </a:r>
                      <a:endParaRPr lang="te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залучає людей до прийняття рішень, які впливають на їхню роботу чи робочу атмосферу.</a:t>
                      </a:r>
                      <a:endParaRPr lang="te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Це фізично безпечне місце для роботи.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Це психологічно та емоційно здорове місце праці.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Наші приміщення сприяють хорошій робочій атмосфері.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Я можу взяти відпустку на роботі, коли вважаю за потрібне.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Ми заохочуємо людей знаходити баланс між роботою та особистим життям.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щиро розглядає мене як особистість, а не лише як співробітника.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Тут є особливі та унікальні переваги.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51715"/>
              </p:ext>
            </p:extLst>
          </p:nvPr>
        </p:nvGraphicFramePr>
        <p:xfrm>
          <a:off x="386979" y="1795056"/>
          <a:ext cx="23163213" cy="1011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Люди тут отримують справедливу оплату за роботу.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801333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Я відчуваю, що отримую справедливу частку прибутку цієї організації.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Кожен має можливість отримати особливе визнання.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До мене тут ставляться як до повноправного члена, незалежно від моєї посади.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Просування по службі отримують ті, хто цього найбільше заслуговує.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az-Cyrl-AZ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Керівництво уникає виокремлення улюбленців.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Люди уникають політиканства та підступності як способів досягнення мети.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До людей тут ставляться справедливо, незалежно від їхнього віку.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До людей тут ставляться справедливо, незалежно від їхньої расової приналежності.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До людей тут ставляться справедливо, незалежно від їхньої статі.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Тут ставляться до людей справедливо, незалежно від їхньої сексуальної орієнтації.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Якщо зі мною несправедливо поводяться, я вірю, що отримаю справедливу відповідь після подання скарги.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94904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Я відчуваю, що роблю тут щось важливе.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Моя робота має для мене особливе значення: це не «просто робота».</a:t>
                      </a:r>
                      <a:endParaRPr lang="te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Коли я аналізую те, чого ми досягаємо, я відчуваю гордість.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Працівники готові докладати більше зусиль, щоб виконати роботу.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Люди тут швидко адаптуються до змін, необхідних для успіху нашої організації.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Я хочу працювати тут упродовж тривалого часу.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Я з гордістю розповідаю іншим, що працюю тут.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Працівники з нетерпінням чекають, щоб прийти сюди на роботу.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Мені подобається те, який внесок ми робимо в суспільство.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Я можу щиро рекомендувати свою компанію друзям і родичам як чудове місце праці.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Наші клієнти оцінили б сервіс, який ми надаємо, «на відмінно».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76155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Тут я можу бути собою.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Тут працівники святкують особливі події.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Тут люди піклуються один про одного.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az-Cyrl-AZ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Тут весело працювати.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Коли ви приєднуєтеся до компанії, ви відчуваєте, що вам раді.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Коли люди змінюють роботу або підрозділ, їм допомагають почуватися як вдома.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Можна розраховувати на те, що люди готові до співпраці.</a:t>
                      </a:r>
                      <a:endParaRPr lang="hi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1206AB-AE52-4AC0-B4E1-57C39ADC1614}"/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18374</TotalTime>
  <Words>1459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Ukrainian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2026-04-09T16:12:02Z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