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  <p:sldMasterId id="2147483718" r:id="rId5"/>
  </p:sldMasterIdLst>
  <p:notesMasterIdLst>
    <p:notesMasterId r:id="rId13"/>
  </p:notesMasterIdLst>
  <p:sldIdLst>
    <p:sldId id="2145707566" r:id="rId6"/>
    <p:sldId id="2145707429" r:id="rId7"/>
    <p:sldId id="2145707431" r:id="rId8"/>
    <p:sldId id="2145707433" r:id="rId9"/>
    <p:sldId id="2145707435" r:id="rId10"/>
    <p:sldId id="2145707437" r:id="rId11"/>
    <p:sldId id="2145707537" r:id="rId12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Slides" id="{2CD267C4-D6E3-9D45-B341-D7725CA00D96}">
          <p14:sldIdLst>
            <p14:sldId id="2145707566"/>
            <p14:sldId id="2145707429"/>
            <p14:sldId id="2145707431"/>
            <p14:sldId id="2145707433"/>
            <p14:sldId id="2145707435"/>
            <p14:sldId id="2145707437"/>
            <p14:sldId id="21457075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35A588-3A2C-4DCB-BB73-33B024921786}" v="26" dt="2026-04-09T16:06:23.347"/>
    <p1510:client id="{134BBEBA-6513-4557-9D87-C78A897FD0AB}" v="27" dt="2026-04-09T14:57:36.887"/>
    <p1510:client id="{2CCA1C44-B861-45B0-BC5A-663A85B22EEA}" v="25" dt="2026-04-09T15:01:42.051"/>
    <p1510:client id="{426ABC30-885C-4A09-BF97-FA9DBB44E4C5}" v="25" dt="2026-04-09T14:53:33.166"/>
    <p1510:client id="{B060C107-A262-4458-A124-ACEA83477871}" v="26" dt="2026-04-09T14:49:20.4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35" d="100"/>
          <a:sy n="35" d="100"/>
        </p:scale>
        <p:origin x="1157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Vaguet-Aubert" userId="6b630eaf-13fd-4af8-914b-59affb01cd51" providerId="ADAL" clId="{DA84EA26-79A2-4288-88D3-44B5C2D01B61}"/>
    <pc:docChg chg="modSld">
      <pc:chgData name="Victoria Vaguet-Aubert" userId="6b630eaf-13fd-4af8-914b-59affb01cd51" providerId="ADAL" clId="{DA84EA26-79A2-4288-88D3-44B5C2D01B61}" dt="2026-04-09T16:06:28.797" v="54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6:01:40.869" v="21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6:01:40.869" v="21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6:04:50.243" v="29" actId="12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6:04:50.243" v="29" actId="12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6:05:22.390" v="38" actId="121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6:05:22.390" v="38" actId="121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6:05:57.149" v="46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6:05:57.149" v="46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6:06:28.797" v="54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6:06:28.797" v="54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6:00:20.817" v="11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6:00:20.817" v="11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  <pc:docChgLst>
    <pc:chgData name="Victoria Vaguet-Aubert" userId="6b630eaf-13fd-4af8-914b-59affb01cd51" providerId="ADAL" clId="{DA84EA26-79A2-4288-88D3-44B5C2D01B61}"/>
    <pc:docChg chg="undo custSel modSld">
      <pc:chgData name="Victoria Vaguet-Aubert" userId="6b630eaf-13fd-4af8-914b-59affb01cd51" providerId="ADAL" clId="{DA84EA26-79A2-4288-88D3-44B5C2D01B61}" dt="2026-04-09T14:49:26.022" v="41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4:42:49.992" v="8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4:42:49.992" v="8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46:21.852" v="15" actId="12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4:46:21.852" v="15" actId="12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47:03.785" v="23" actId="242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4:47:03.785" v="23" actId="242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47:39.862" v="31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4:47:39.862" v="31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49:26.022" v="41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4:49:26.022" v="41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9T14:39:13.197" v="0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4:39:13.197" v="0"/>
          <ac:spMkLst>
            <pc:docMk/>
            <pc:sldMk cId="3264049095" sldId="2145707566"/>
            <ac:spMk id="2" creationId="{11FB01FB-F9B2-5F51-F3BA-53ACCBA19377}"/>
          </ac:spMkLst>
        </pc:spChg>
      </pc:sldChg>
    </pc:docChg>
    <pc:docChg chg="modSld">
      <pc:chgData name="Victoria Vaguet-Aubert" userId="6b630eaf-13fd-4af8-914b-59affb01cd51" providerId="ADAL" clId="{DA84EA26-79A2-4288-88D3-44B5C2D01B61}" dt="2026-04-09T15:01:46.383" v="44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4:59:19.019" v="12" actId="242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4:59:19.019" v="12" actId="242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9:55.966" v="20" actId="12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4:59:55.966" v="20" actId="12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5:00:30.622" v="28" actId="121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5:00:30.622" v="28" actId="121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5:01:11.269" v="36" actId="242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5:01:11.269" v="36" actId="242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5:01:46.383" v="44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5:01:46.383" v="44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8:33.560" v="5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4:58:33.560" v="5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  <pc:docChg chg="modSld">
      <pc:chgData name="Victoria Vaguet-Aubert" userId="6b630eaf-13fd-4af8-914b-59affb01cd51" providerId="ADAL" clId="{DA84EA26-79A2-4288-88D3-44B5C2D01B61}" dt="2026-04-09T14:53:37.791" v="46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4:50:57.072" v="14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4:50:57.072" v="14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1:40.741" v="22" actId="242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4:51:40.741" v="22" actId="242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2:16.135" v="30" actId="121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4:52:16.135" v="30" actId="121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2:56.889" v="38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4:52:56.889" v="38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3:37.791" v="46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4:53:37.791" v="46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0:17.952" v="6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4:50:17.952" v="6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  <pc:docChg chg="modSld">
      <pc:chgData name="Victoria Vaguet-Aubert" userId="6b630eaf-13fd-4af8-914b-59affb01cd51" providerId="ADAL" clId="{DA84EA26-79A2-4288-88D3-44B5C2D01B61}" dt="2026-04-09T14:57:40.186" v="48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4:55:04.298" v="14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4:55:04.298" v="14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5:43.877" v="23" actId="12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4:55:43.877" v="23" actId="12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6:29.698" v="31" actId="121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4:56:29.698" v="31" actId="121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7:08.530" v="40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4:57:08.530" v="40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7:40.186" v="48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4:57:40.186" v="48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4:33.845" v="6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4:54:33.845" v="6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8070-DCC1-AC43-9999-3DA0E72E791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684A-36DF-6045-8C52-47B561E863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8" y="3810000"/>
            <a:ext cx="16764000" cy="4572000"/>
          </a:xfrm>
        </p:spPr>
        <p:txBody>
          <a:bodyPr anchor="b"/>
          <a:lstStyle>
            <a:lvl1pPr algn="l">
              <a:defRPr sz="1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5588" y="9976532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863057B-2B49-3748-8AD6-231236A09942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D0EB9B-6EAD-3B6A-DDF4-25B5CA12B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F69E18-1870-7E88-E2F5-F3F5417965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964987" y="0"/>
            <a:ext cx="12527280" cy="76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6C1B-C282-5042-963F-A7CF1B513248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8883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3068802"/>
            <a:ext cx="19050001" cy="5313198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8A0-1C84-5E43-92F3-8A0059F84B6E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</p:spTree>
    <p:extLst>
      <p:ext uri="{BB962C8B-B14F-4D97-AF65-F5344CB8AC3E}">
        <p14:creationId xmlns:p14="http://schemas.microsoft.com/office/powerpoint/2010/main" val="59843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2895599"/>
            <a:ext cx="19812001" cy="5718504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A51C-F7E0-8940-BD58-2CC7E0E1EC1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44A79E-0A7C-F8B4-6D96-4ABCE44D8D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3CF1B52-6923-E1AD-831D-D970F89A42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322DD0-C149-EAB5-EA6C-6AC3E7A6A2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6259" y="3810000"/>
            <a:ext cx="9143300" cy="1524000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56E0-AF33-8D4A-87E4-072F5F3615AB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5334000"/>
            <a:ext cx="9144263" cy="761999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6D5774-857D-DB20-C9AB-7755A3F54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3587" y="3810000"/>
            <a:ext cx="9936481" cy="838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 /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023885-B824-1B22-6A24-F677A7D6D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6858000"/>
            <a:ext cx="9143999" cy="5334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BBA781-2BC1-7EEB-38CD-EEB235295D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2192000"/>
          </a:xfrm>
        </p:spPr>
        <p:txBody>
          <a:bodyPr tIns="50292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full width image</a:t>
            </a:r>
          </a:p>
        </p:txBody>
      </p:sp>
    </p:spTree>
    <p:extLst>
      <p:ext uri="{BB962C8B-B14F-4D97-AF65-F5344CB8AC3E}">
        <p14:creationId xmlns:p14="http://schemas.microsoft.com/office/powerpoint/2010/main" val="130651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3587" y="1524000"/>
            <a:ext cx="10666412" cy="10668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902E-3AA4-DB42-BDB4-91C4DA82417D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3FBEB2-07BC-839C-756B-A65E0C284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50C9C2-91B7-2D7B-2F74-5F0CA3FF0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3810001"/>
            <a:ext cx="9144263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1A345F-0BF6-1D6B-BAC8-A341FEE41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9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AEBA-D1BD-DD41-B425-033C18C5AD08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0923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22682F-9E75-742B-4C09-3422FADF3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4595B9-CA59-F214-71C9-0F8B78ADA8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D7FDA3-64ED-5413-9EB3-F8A137F74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636F9D-0B3E-EED3-F0B0-7D38744F3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9821138-F984-2F3C-1CD7-FB0FD0E828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97835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ADDA532-EC73-1C55-EDFC-312437D2F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35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6779BBA-7472-91D3-2D55-54D4872EFB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97834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CC510D68-FB74-61EF-30B2-FC1EED1547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264747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957426-5BDF-DF2E-BE3D-8A56FE842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4742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25DF007-0CD2-986A-23E3-430F83662C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4742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392956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10FD-339B-CA49-970C-CEB2A56BEAA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5588" y="3810000"/>
            <a:ext cx="457200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46B865F-B57D-495A-F520-B88424F989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9587" y="3810000"/>
            <a:ext cx="457200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42BF907-03E0-56DE-86B6-6EEC9C0F76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3588" y="3810000"/>
            <a:ext cx="4572002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BDDDA3-834A-214E-F421-BDA3C4E426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527587" y="3810000"/>
            <a:ext cx="460248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FB4412-75D8-079D-3D8B-577003EAB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1783296-CBC8-329A-869B-2A9013C42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DDDA7B8-E335-EFE0-54BC-9CD68DA2A0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AC8F407-D057-FB4C-6C6E-D1DB532DF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FC3C8D4-9C33-56FB-EACD-792E4D5D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71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1A3B6E4-F771-7E8D-2B80-AD1833B6F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71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C09D97A-3BD1-00A9-1FE7-6F2DD41E3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93590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34AC37-DF75-CB3A-7515-B010D8EBE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3589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D499535-1847-2043-1028-D5042A2CB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2758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DAD09B5-2EFD-1E81-7596-36014DD44F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2758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133121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5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4FF9-386C-D04A-9A60-B5500CE3795F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100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3784111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9001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323902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7088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937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86A4E75-3C76-31C7-4672-E1612190F8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392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AC20F7A-388A-BC02-F099-5ECD3D58C7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392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8860E0F-1A8A-8636-9A6F-349EDFDB01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8226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806AB8B-B3D0-7108-7F86-07F9CC75DA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8226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CFAF76-FF4E-3D19-EECC-DA15F457D6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708803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58F92279-087F-1C81-FD79-2599F2394F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708803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D59A00B-E282-628A-F1D0-E028EC0153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77474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9264511-344A-344F-E77F-F47EE9DF8F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077474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6631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D189CC-86B6-4C16-7871-B710F702B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11EF-0520-1B4B-958A-1649E0B51A93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205924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2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CFC-0A4B-2C4C-9521-2BCE5E98F3CB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D1C6B388-B694-B04F-FCFA-EA90190EE5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55409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7CB4038-9345-B02C-AD78-0DA8295348C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5409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A5F438B-A72C-1B32-EF6B-53E24CB537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5409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4132249A-FD6B-2C46-6250-0B714FC20A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15722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1DA7F7E-9DDB-20FF-1628-D3CE66929A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76035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2D9F5E7D-249F-84B3-AE94-EF438DB4763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36348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3E60D4EE-3249-A98A-10A6-2833C77BE0A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596661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9C600EE7-2004-3AF7-3E3D-0A28B1C30B1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9569748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D27765E-642E-2AB4-BB46-3C03E0B5C88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5722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0F790EA-20A7-0126-84B7-3F41D6D633D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15722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4281975-91FD-85C5-3E90-D9C7B58F4D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6035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910B963B-6942-A482-CFB0-6118A7C33A1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76035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619B866-78A4-9A35-1878-DB3FD4E827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236348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30EF3047-9923-1F3F-2C3D-884302517A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36348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76E4F10D-0C70-EC72-6830-074ACE62FEB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938106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36CD2110-311A-C51E-6B4F-27BDAC6A620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938106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418D65F-1F24-B4B5-3842-A84BC36E3DF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9545771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28C83FFA-FE02-4497-BE85-AF5A7DA353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9545771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417728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658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893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pe Sty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0053-8C1C-335C-27AC-7BC45FF63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841" y="3819646"/>
            <a:ext cx="21334443" cy="1106424"/>
          </a:xfr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Big Statement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E4404-A89C-4812-F2DC-98F0BCD7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2ACA-2C30-A143-980F-BD7679071E3E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7696F-CD6F-D625-89F5-AC3F2BAE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F658D-CC5D-7FE6-B14F-98686A4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53952-F41B-BFBD-E1CE-04798347F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55" y="6254537"/>
            <a:ext cx="21334443" cy="96167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Subhead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B3902E0-D004-20D0-D695-D39DCB7C6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142" y="7241676"/>
            <a:ext cx="21334443" cy="1106424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  <a:latin typeface="+mn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body copy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E39FE6-4BCB-21CE-AE80-B10A04E4E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5555" y="8389508"/>
            <a:ext cx="21334443" cy="1106424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This is a bulleted list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E7302E2-5622-F86D-6F38-8EDD86D50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55" y="9537342"/>
            <a:ext cx="21334443" cy="1109192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6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This is a numbered list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BE00FB-7931-6377-ADAA-82F196E0B4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1524000"/>
            <a:ext cx="21336000" cy="2286000"/>
          </a:xfrm>
        </p:spPr>
        <p:txBody>
          <a:bodyPr>
            <a:noAutofit/>
          </a:bodyPr>
          <a:lstStyle>
            <a:lvl1pPr marL="0" indent="0">
              <a:buNone/>
              <a:defRPr sz="120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Cover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3E7E17-F918-34E0-5582-740966D230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5588" y="5065295"/>
            <a:ext cx="21334412" cy="1147832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3790322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4594E9-C3D3-4379-844C-2B9AD5DB5BC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DBA610-1B00-4793-93EF-335FD668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6" y="-5332"/>
            <a:ext cx="1015116" cy="10149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46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hank You for Glob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4">
            <a:extLst>
              <a:ext uri="{FF2B5EF4-FFF2-40B4-BE49-F238E27FC236}">
                <a16:creationId xmlns:a16="http://schemas.microsoft.com/office/drawing/2014/main" id="{D51C7D12-BBC1-466E-B3E5-804F928A6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2195" y="6680200"/>
            <a:ext cx="21162789" cy="3311492"/>
          </a:xfrm>
          <a:prstGeom prst="rect">
            <a:avLst/>
          </a:prstGeom>
        </p:spPr>
        <p:txBody>
          <a:bodyPr anchor="b"/>
          <a:lstStyle>
            <a:lvl1pPr algn="ctr">
              <a:defRPr sz="108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9522FF5-64E0-440B-96CE-9F0279A05A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2195" y="10275413"/>
            <a:ext cx="21162789" cy="1402238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  <a:p>
            <a:pPr lvl="0"/>
            <a:r>
              <a:rPr lang="en-US"/>
              <a:t>and date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0944084-26C7-BAD3-7801-C4C38A141E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49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4015225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782">
              <a:spcBef>
                <a:spcPts val="0"/>
              </a:spcBef>
              <a:defRPr sz="3600">
                <a:solidFill>
                  <a:srgbClr val="FFFFFF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  <a:endParaRPr sz="7200"/>
          </a:p>
        </p:txBody>
      </p:sp>
      <p:sp>
        <p:nvSpPr>
          <p:cNvPr id="34" name="TITRE"/>
          <p:cNvSpPr txBox="1">
            <a:spLocks noGrp="1"/>
          </p:cNvSpPr>
          <p:nvPr>
            <p:ph type="title" hasCustomPrompt="1"/>
          </p:nvPr>
        </p:nvSpPr>
        <p:spPr>
          <a:xfrm>
            <a:off x="2821945" y="1776864"/>
            <a:ext cx="8152287" cy="8520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TITRE</a:t>
            </a:r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1945" y="3178629"/>
            <a:ext cx="8152287" cy="4857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Contenu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80" y="-5334"/>
            <a:ext cx="1015120" cy="101498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40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35E14A-84B7-BED8-891E-B50B2006EA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4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0D9306-01C6-4388-A26A-4CEA0B672ECB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869CEC5-7FDA-4AD7-8765-7C16F187A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0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8">
            <a:extLst>
              <a:ext uri="{FF2B5EF4-FFF2-40B4-BE49-F238E27FC236}">
                <a16:creationId xmlns:a16="http://schemas.microsoft.com/office/drawing/2014/main" id="{93059ED1-2EE8-5311-3D9D-47B5FB05C4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59895" y="1"/>
            <a:ext cx="12527281" cy="7638586"/>
          </a:xfrm>
          <a:prstGeom prst="rect">
            <a:avLst/>
          </a:prstGeom>
        </p:spPr>
      </p:pic>
      <p:pic>
        <p:nvPicPr>
          <p:cNvPr id="8" name="Graphic 10">
            <a:extLst>
              <a:ext uri="{FF2B5EF4-FFF2-40B4-BE49-F238E27FC236}">
                <a16:creationId xmlns:a16="http://schemas.microsoft.com/office/drawing/2014/main" id="{25710AF4-8AE7-0D64-D783-30BC3DFB98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233" y="12828340"/>
            <a:ext cx="3566160" cy="27736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F1895E-4C87-5E63-9CF8-AE9BAD54E1A7}"/>
              </a:ext>
            </a:extLst>
          </p:cNvPr>
          <p:cNvSpPr txBox="1">
            <a:spLocks/>
          </p:cNvSpPr>
          <p:nvPr userDrawn="1"/>
        </p:nvSpPr>
        <p:spPr>
          <a:xfrm>
            <a:off x="17302930" y="12877800"/>
            <a:ext cx="5577840" cy="22860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6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©Great Place To Work</a:t>
            </a:r>
            <a:r>
              <a:rPr lang="en-US" sz="1300" baseline="30000">
                <a:solidFill>
                  <a:srgbClr val="879298"/>
                </a:solidFill>
                <a:latin typeface="Century Gothic" panose="020F0302020204030204"/>
              </a:rPr>
              <a:t>®</a:t>
            </a:r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 France. All Rights Reserved.</a:t>
            </a:r>
            <a:endParaRPr lang="en-US" sz="1300" baseline="30000">
              <a:solidFill>
                <a:srgbClr val="879298"/>
              </a:solidFill>
              <a:latin typeface="Century Gothic" panose="020F0302020204030204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C4CB579-45B9-2FC1-0B21-6E5EE9291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7906" y="9542583"/>
            <a:ext cx="16715378" cy="78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  <a:latin typeface="Gilroy SemiBold" panose="00000700000000000000" pitchFamily="50" charset="0"/>
              </a:defRPr>
            </a:lvl1pPr>
          </a:lstStyle>
          <a:p>
            <a:pPr lvl="0"/>
            <a:r>
              <a:rPr lang="fr-FR"/>
              <a:t>Sous-titre (optionnel)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881D132-F515-D7D0-6BA9-8741BE872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7908" y="5351803"/>
            <a:ext cx="16715378" cy="330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0">
                <a:solidFill>
                  <a:srgbClr val="FF1628"/>
                </a:solidFill>
                <a:latin typeface="Gilroy Black" panose="00000A00000000000000" pitchFamily="50" charset="0"/>
              </a:defRPr>
            </a:lvl1pPr>
          </a:lstStyle>
          <a:p>
            <a:pPr lvl="0"/>
            <a:r>
              <a:rPr lang="fr-FR"/>
              <a:t>Titre présentation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36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782369" y="668465"/>
            <a:ext cx="21945919" cy="779462"/>
          </a:xfrm>
          <a:prstGeom prst="rect">
            <a:avLst/>
          </a:prstGeom>
        </p:spPr>
        <p:txBody>
          <a:bodyPr vert="horz"/>
          <a:lstStyle>
            <a:lvl1pPr algn="l">
              <a:defRPr sz="3626" b="1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bold</a:t>
            </a:r>
            <a:r>
              <a:rPr lang="fr-FR" dirty="0"/>
              <a:t> 20 pt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890" y="1447927"/>
            <a:ext cx="21069391" cy="65383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538" b="0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 dirty="0"/>
              <a:t>Sous-titre light 14 pt</a:t>
            </a:r>
          </a:p>
        </p:txBody>
      </p:sp>
    </p:spTree>
    <p:extLst>
      <p:ext uri="{BB962C8B-B14F-4D97-AF65-F5344CB8AC3E}">
        <p14:creationId xmlns:p14="http://schemas.microsoft.com/office/powerpoint/2010/main" val="35524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5588" y="3810001"/>
            <a:ext cx="21332125" cy="8381999"/>
          </a:xfrm>
        </p:spPr>
        <p:txBody>
          <a:bodyPr numCol="1" spcCol="91440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 marL="3657600" indent="0">
              <a:buNone/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 one column full width content 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0"/>
            <a:r>
              <a:rPr lang="en-US"/>
              <a:t>Use the column tool to break up long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1608-C329-C945-81CB-CDFB247E5F52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0FDA75-BA3C-F8D0-7F9B-76AF795C9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07111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5588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one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61667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another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BBF-60AA-C44D-B346-E5314B53F31D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5CE864-BBB1-B808-1AB6-324CB5786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42742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5589" y="3420207"/>
            <a:ext cx="99060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9" y="4572000"/>
            <a:ext cx="9906000" cy="76098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925670" y="3420207"/>
            <a:ext cx="9934329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943255" y="4589586"/>
            <a:ext cx="9934330" cy="760241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1BF0-0327-A64C-BD69-44E422C8B63C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CCC4A4E-7520-3EBC-178E-017CDFB27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8806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901747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910539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A4FD-A527-CA40-B5AE-ACDE8C35AF45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69750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287334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8EA9F5-C330-0B98-7EBE-B441DE285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F9009A-4B4D-5206-756B-61AF2D9CD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5588" y="3443532"/>
            <a:ext cx="6583680" cy="765988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49423D-CC1E-41CB-E2D4-158A292AD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3495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77172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77171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0953-AFA0-854C-97D3-00C74C347FB3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28757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193588" y="4572000"/>
            <a:ext cx="488149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98C3A9E-85D5-8404-D669-B2A4E5777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70686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Four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89F4372-55AC-3CD7-7DE2-5BC3697817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570686" y="4572000"/>
            <a:ext cx="484632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399E56-062E-879F-436B-3E2DC9078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C7261C-1F17-363D-8037-581A4F6ACDB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25587" y="3504496"/>
            <a:ext cx="4846320" cy="75965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AE69B6-4043-BD1C-35B5-2311C2AF5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63038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3587" y="1523999"/>
            <a:ext cx="10666412" cy="10668001"/>
          </a:xfrm>
        </p:spPr>
        <p:txBody>
          <a:bodyPr>
            <a:normAutofit/>
          </a:bodyPr>
          <a:lstStyle>
            <a:lvl1pPr marL="342900" indent="-342900">
              <a:buFont typeface="System Font Regular"/>
              <a:buChar char="–"/>
              <a:defRPr sz="26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icon to add content or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C949-879A-B74C-AE34-0754F971603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7D733-7341-785D-8797-D17E16DA6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1C33A2-0B63-4CC9-1BA9-C6A5E92E9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3808063"/>
            <a:ext cx="9144263" cy="76393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580564C-E133-3A8D-EDA7-DC978387A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7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88" y="1523999"/>
            <a:ext cx="21305520" cy="1524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79" y="3810000"/>
            <a:ext cx="21305520" cy="838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9587" y="12877800"/>
            <a:ext cx="533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93147" y="12877799"/>
            <a:ext cx="55778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30068" y="12877108"/>
            <a:ext cx="7315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8A787-598B-7B7D-08A5-A7A8C77935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14234" y="12828340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26" r:id="rId25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400" b="1" i="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01">
          <p15:clr>
            <a:srgbClr val="F26B43"/>
          </p15:clr>
        </p15:guide>
        <p15:guide id="46" orient="horz" pos="960">
          <p15:clr>
            <a:srgbClr val="F26B43"/>
          </p15:clr>
        </p15:guide>
        <p15:guide id="47" pos="961">
          <p15:clr>
            <a:srgbClr val="F26B43"/>
          </p15:clr>
        </p15:guide>
        <p15:guide id="48" orient="horz" pos="7680">
          <p15:clr>
            <a:srgbClr val="F26B43"/>
          </p15:clr>
        </p15:guide>
        <p15:guide id="49" orient="horz" pos="2400">
          <p15:clr>
            <a:srgbClr val="F26B43"/>
          </p15:clr>
        </p15:guide>
        <p15:guide id="50" pos="1441">
          <p15:clr>
            <a:srgbClr val="A4A3A4"/>
          </p15:clr>
        </p15:guide>
        <p15:guide id="51" orient="horz" pos="1440">
          <p15:clr>
            <a:srgbClr val="A4A3A4"/>
          </p15:clr>
        </p15:guide>
        <p15:guide id="52" orient="horz" pos="1920">
          <p15:clr>
            <a:srgbClr val="A4A3A4"/>
          </p15:clr>
        </p15:guide>
        <p15:guide id="53" orient="horz" pos="2880">
          <p15:clr>
            <a:srgbClr val="A4A3A4"/>
          </p15:clr>
        </p15:guide>
        <p15:guide id="54" orient="horz" pos="3360">
          <p15:clr>
            <a:srgbClr val="A4A3A4"/>
          </p15:clr>
        </p15:guide>
        <p15:guide id="55" orient="horz" pos="3840">
          <p15:clr>
            <a:srgbClr val="A4A3A4"/>
          </p15:clr>
        </p15:guide>
        <p15:guide id="56" orient="horz" pos="4320">
          <p15:clr>
            <a:srgbClr val="A4A3A4"/>
          </p15:clr>
        </p15:guide>
        <p15:guide id="57" orient="horz" pos="4800">
          <p15:clr>
            <a:srgbClr val="A4A3A4"/>
          </p15:clr>
        </p15:guide>
        <p15:guide id="58" orient="horz" pos="5280">
          <p15:clr>
            <a:srgbClr val="A4A3A4"/>
          </p15:clr>
        </p15:guide>
        <p15:guide id="59" orient="horz" pos="5760">
          <p15:clr>
            <a:srgbClr val="A4A3A4"/>
          </p15:clr>
        </p15:guide>
        <p15:guide id="60" orient="horz" pos="6240">
          <p15:clr>
            <a:srgbClr val="A4A3A4"/>
          </p15:clr>
        </p15:guide>
        <p15:guide id="61" orient="horz" pos="6720">
          <p15:clr>
            <a:srgbClr val="A4A3A4"/>
          </p15:clr>
        </p15:guide>
        <p15:guide id="62" orient="horz" pos="7200">
          <p15:clr>
            <a:srgbClr val="A4A3A4"/>
          </p15:clr>
        </p15:guide>
        <p15:guide id="63" pos="1921">
          <p15:clr>
            <a:srgbClr val="A4A3A4"/>
          </p15:clr>
        </p15:guide>
        <p15:guide id="64" pos="2401">
          <p15:clr>
            <a:srgbClr val="A4A3A4"/>
          </p15:clr>
        </p15:guide>
        <p15:guide id="65" pos="2881">
          <p15:clr>
            <a:srgbClr val="A4A3A4"/>
          </p15:clr>
        </p15:guide>
        <p15:guide id="66" pos="3361">
          <p15:clr>
            <a:srgbClr val="A4A3A4"/>
          </p15:clr>
        </p15:guide>
        <p15:guide id="67" pos="3841">
          <p15:clr>
            <a:srgbClr val="A4A3A4"/>
          </p15:clr>
        </p15:guide>
        <p15:guide id="68" pos="4321">
          <p15:clr>
            <a:srgbClr val="A4A3A4"/>
          </p15:clr>
        </p15:guide>
        <p15:guide id="69" pos="4801">
          <p15:clr>
            <a:srgbClr val="A4A3A4"/>
          </p15:clr>
        </p15:guide>
        <p15:guide id="70" pos="5281">
          <p15:clr>
            <a:srgbClr val="A4A3A4"/>
          </p15:clr>
        </p15:guide>
        <p15:guide id="71" pos="5761">
          <p15:clr>
            <a:srgbClr val="A4A3A4"/>
          </p15:clr>
        </p15:guide>
        <p15:guide id="72" pos="6241">
          <p15:clr>
            <a:srgbClr val="A4A3A4"/>
          </p15:clr>
        </p15:guide>
        <p15:guide id="73" pos="6721">
          <p15:clr>
            <a:srgbClr val="A4A3A4"/>
          </p15:clr>
        </p15:guide>
        <p15:guide id="74" pos="7201">
          <p15:clr>
            <a:srgbClr val="A4A3A4"/>
          </p15:clr>
        </p15:guide>
        <p15:guide id="75" pos="7681">
          <p15:clr>
            <a:srgbClr val="A4A3A4"/>
          </p15:clr>
        </p15:guide>
        <p15:guide id="76" pos="8161">
          <p15:clr>
            <a:srgbClr val="A4A3A4"/>
          </p15:clr>
        </p15:guide>
        <p15:guide id="77" pos="8641">
          <p15:clr>
            <a:srgbClr val="A4A3A4"/>
          </p15:clr>
        </p15:guide>
        <p15:guide id="78" pos="9121">
          <p15:clr>
            <a:srgbClr val="A4A3A4"/>
          </p15:clr>
        </p15:guide>
        <p15:guide id="79" pos="9601">
          <p15:clr>
            <a:srgbClr val="A4A3A4"/>
          </p15:clr>
        </p15:guide>
        <p15:guide id="80" pos="10081">
          <p15:clr>
            <a:srgbClr val="A4A3A4"/>
          </p15:clr>
        </p15:guide>
        <p15:guide id="81" pos="10561">
          <p15:clr>
            <a:srgbClr val="A4A3A4"/>
          </p15:clr>
        </p15:guide>
        <p15:guide id="82" pos="11041">
          <p15:clr>
            <a:srgbClr val="A4A3A4"/>
          </p15:clr>
        </p15:guide>
        <p15:guide id="83" pos="11521">
          <p15:clr>
            <a:srgbClr val="A4A3A4"/>
          </p15:clr>
        </p15:guide>
        <p15:guide id="84" pos="12001">
          <p15:clr>
            <a:srgbClr val="A4A3A4"/>
          </p15:clr>
        </p15:guide>
        <p15:guide id="85" pos="12481">
          <p15:clr>
            <a:srgbClr val="A4A3A4"/>
          </p15:clr>
        </p15:guide>
        <p15:guide id="86" pos="12961">
          <p15:clr>
            <a:srgbClr val="A4A3A4"/>
          </p15:clr>
        </p15:guide>
        <p15:guide id="87" pos="13441">
          <p15:clr>
            <a:srgbClr val="A4A3A4"/>
          </p15:clr>
        </p15:guide>
        <p15:guide id="88" pos="1392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115823-D08F-AAFF-15AD-6DBCA6B730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reatplacetowork.fr/" TargetMode="External"/><Relationship Id="rId7" Type="http://schemas.openxmlformats.org/officeDocument/2006/relationships/hyperlink" Target="https://www.youtube.com/channel/UCmTE26nXfunXgwxxhPaLdb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linkedin.com/company/gptwfrance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instagram.com/gptw_france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twitter.com/gptw_france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B01FB-F9B2-5F51-F3BA-53ACCBA19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Tegulu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79B564-7AAB-9159-CE6B-030823559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26139A-57C2-885D-7816-A9927F8DE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2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033537"/>
              </p:ext>
            </p:extLst>
          </p:nvPr>
        </p:nvGraphicFramePr>
        <p:xfrm>
          <a:off x="386979" y="1795056"/>
          <a:ext cx="23663828" cy="118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37021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9497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57526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COMMUNICATION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  <a:endParaRPr sz="28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keeps me informed about important issues and changes.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te-IN" sz="2000" dirty="0">
                          <a:solidFill>
                            <a:srgbClr val="000000"/>
                          </a:solidFill>
                          <a:latin typeface="Gilroy"/>
                        </a:rPr>
                        <a:t>యాజమాన్యం నాకు అన్ని ముఖ్యమైన విషయాలను మరియు మార్పులను తెలియపరుస్తుంది.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makes its expectations clear.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యాజమాన్యం తాను ఏమి ఆశిస్తుందో స్సష్టంగా తెలియజేస్తుంది.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ask management any reasonable question and get a straight answer.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నేను యాజమాన్యాన్ని ఏదైనా సంబంధిత ప్రశ్న అడిగి సూటిగా సమాధానాన్ని పొందవచ్చు.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approachable, easy to talk with.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ఉద్యోగులు తమ భావాలను సులభంగా పంచుకునేందుకు యాజమాన్యం ఎల్లప్పుడూ అందుబాటులో ఉంటుంది.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COMPETENCES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competent at running the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వ్యాపారాన్ని నడపడంలో మేనేజ్‌మెంట్ సమర్థత కలిగి ఉంది.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hires people who fit in well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ఇక్కడ చక్కగా సరిపోయే వారిని యాజమాన్యం చేర్చుకుంటుంది.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does a good job of assigning and coordinating people.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పనులు కేటాయించడం మరియు వ్యక్తుల మధ్య సమన్వయానికి యాజమాన్యం కృషి చేస్తుంది.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trusts people to do a good job without watching over their shoulders.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ఉద్యోగులు తమకు అప్పగించిన బాధ్యతలు ఎటువంటి పర్యవేక్షణ లేకుండా సక్రమంగా నిర్వహిస్తారని యాజమాన్యం భావిస్తుంది.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given a lot of responsibility.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ఇక్కడ ఉద్యోగులకు ఎక్కువ బాధ్యతలు ఇవ్వబడతాయి.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has a clear view of where the organization is going and how to get there.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యాజమాన్యానికి సంస్థ నిర్వహణ మరియు పురోభివృద్ధి మీద సరైన అవగాహన ఉంది.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INTEGRITY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Management delivers on its promises.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యాజమాన్యం తన వాగ్ధానాలను నిలబెట్టుకుంటుంది.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Management's actions match its words.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మేనేజ్‌మెంట్ యొక్క చర్యలు వారి మాటలకు అనుగుణంగా ఉంటాయి.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believe management would lay people off only as a last resort.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యాజమాన్యం కేవలం చివరి పరిష్కారంగానే ఉద్యోగులను తొలగిస్తుందని విశ్వసిస్తున్నాను.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honest and ethical in its business practices.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సంస్థ నిర్వహణలో యాజమాన్యం నీతిగా/న్యాయబద్ధంగా ఉంటుంది.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executives fully embody the best characteristics of our company.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మా ఎగ్జిక్యూటివ్‌లు మా కంపెనీ యొక్క అత్యుత్తమ లక్షణాలను కలిగి ఉంటారు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4446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CREDIBILITY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5FD2CC90-D7BE-0722-51AC-A7C3BFD322FE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3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26950"/>
              </p:ext>
            </p:extLst>
          </p:nvPr>
        </p:nvGraphicFramePr>
        <p:xfrm>
          <a:off x="386979" y="1795056"/>
          <a:ext cx="23427179" cy="1119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58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00168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31408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37689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397818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927512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SUPPORT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offered training or development to further myself professionally.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e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నా వృత్తిసంబంధమైన అభివృద్ధి కొరకు తగు శిక్షణ పొందే అవకాశం నాకు కల్పించబడింది.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given the resources and equipment to do my job.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నాకు పని చేయుటకు కావలసిన సదుపాయములు మరియు పనికరములు ఇవ్వబడినవి.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appreciation for good work and extra effort.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బాగా పనిచేయటం మరియు అదనపు కృషిని మేనేజ్‌మెంట్ ప్రశంసిస్తుంది.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recognizes honest mistakes as part of doing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ఉద్దేశపూర్వకంగా చేయని తప్పులను వ్యాపార నిర్వహణలో ఒక భాగంగా యాజమాన్యం పరిగణిస్తుంది.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celebrate people who try new and better ways of doing things, regardless of the outcome.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ఫలితంతో సంబంధం లేకుండా కొత్త మరియు మెరుగైన రీతిలో పనిచేయడానికి ప్రయత్నించే వ్యక్తులను మేం వేడుక చేసుకుంటాం.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COLLABORATION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genuinely seeks and responds to suggestions and ideas.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మేనేజ్‌మెంట్ సూచనలు మరియు ఆలోచనల కోసం నిజాయితీగా కోరింది మరియు ప్రతిస్పందిస్తుంది.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involves people in decisions that affect their jobs or work environment.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ఉద్యోగాలు లేదా పనివాతావరణాన్ని ప్రభావితం చేసే విషయాల్లో యాజమాన్యం, ఉద్యోగులను భాగస్వాములను చేస్తుంది.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ATTENTION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physically safe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ఇది పని చేయుటకు సురక్షితమైన స్థలము.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psychologically and emotionally healthy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ఈ ప్రదేశం, పని చేయడానికి మానసికంగానూ మరియు భావోద్వేగపరంగానూ అనుకూలంగా ఉంటుంది.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facilities contribute to a good working environment.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మన సౌకర్యాలు మంచి పని వాతావరణానికి తోడ్పడతాయి.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able to take time off from work when I think it's necessary.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నాకు అవసరమున్నపుడు నేను పని నుండి సెలవు తీసుకోగలను.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are encouraged to balance their work life and their personal life.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ఇక్కడి ప్రజలు తమ పని జీవితాన్ని మరియు వారి వ్యక్తిగత జీవితాన్ని సమతుల్యం చేసుకునేలా ప్రోత్సహించబడ్డారు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 sincere interest in me as a person, not just an employee.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యాజమాన్యం నన్ను ఒక ఉద్యోగస్థునిగా కాకుండా, తమ స్వంత వ్యక్తిగా శ్రద్ధ చూపుతుంది.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have special and unique benefits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ఇక్కడ మాకు ప్రత్యేకమైన మరియు విశిష్టమైన సదుపాయాలున్నాయి.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RESPECT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CAC436E4-256C-3C95-6815-39B9E1A282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4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846420"/>
              </p:ext>
            </p:extLst>
          </p:nvPr>
        </p:nvGraphicFramePr>
        <p:xfrm>
          <a:off x="386979" y="1795056"/>
          <a:ext cx="23163213" cy="10119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62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222252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45861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75033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41963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276480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EQUITY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paid fairly for the work they do.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e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ఇక్కడి ప్రజలు చేసే పనికి తగిన వేతనాన్నిపొందుతారు.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801333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receive a fair share of the profits made by this organization.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ఈ సంస్థ ఆర్జించిన లాభంలో నాకు తగిన భాగం లభిస్తుందని అనుకుంటున్నాను.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Everyone has an opportunity to get special recognition.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ప్రత్యేక గుర్తింపు పొందడానికి ప్రతి ఒక్కరికీ అవకాశం ఉంది.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treated as a full member here regardless of my position.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నా ఉద్యోగ స్థాయితో నిమిత్తం లేకుండా నన్ను సంస్థలో ఒక భాగంగా పరిగణిస్తారు.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IMPARTIALITY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Promotions go to those who best deserve them.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పదోన్నతులు దక్కవలసిన వారికే లభిస్తాయి.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Managers avoid playing favorites.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మేనేజర్స్ పక్షపాత వైఖిరిని సహించరు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avoid politicking and backstabbing as ways to get things done.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ఇక్కడ విధి నిర్వహణలో ఎటువంటి రాజకీయాలు మరియు కుతంత్రాలకు తావు ఉండదు.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JUSTICE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age.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ఉద్యోగులందరినీ వయస్సుతో సంబంధం లేకుండా సమానంగా పరిగణిస్తారు.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race.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ఉద్యోగుల పట్ల కుల, జాతి వివక్ష లేకుండా వ్యవహరిస్తారు.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gender.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ఇక్కడి ప్రజలు వారి లింగంతో సంబంధం లేకుండా న్యాయంగా వ్యవహరిస్తారు.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sexual orientation.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వారు ఇక్కడ ఉన్న వ్యక్తులతో వారి లైంగిక ధోరణితో సంబంధం లేకుండా మంచి మార్గంలో వ్యవహరిస్తారు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If I am unfairly treated, I believe I'll be given a fair shake if I appeal.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ఒకవేళ నాతో పక్షపాతంతో వ్యవహరించనట్లయితే, నేను కోరుకున్నట్లయితే, న్యాయమైన విచారణ జరుగుతుందని , నేను విశ్వసిస్తున్నాను.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FAIRNESS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7B32659-4316-78F9-DEB2-E65165ED70DF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5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675772"/>
              </p:ext>
            </p:extLst>
          </p:nvPr>
        </p:nvGraphicFramePr>
        <p:xfrm>
          <a:off x="386979" y="1795056"/>
          <a:ext cx="23362498" cy="931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27393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PERSONAL JOB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make a difference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e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నేను ఇక్కడ మార్పు తీసుకురాగలనని అనిపిస్తోంది.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My work has special meaning: this is not "just a job."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నా పనికి ఒక ప్రత్యేక అర్థం ఉంది: ఇది “కేవలం ఒక ఉద్యోగం” మాత్రమే కాదు.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TEAM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I look at what we accomplish, I feel a sense of pride.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మేం సాధించిన ఫలితాలను పరిశీలించినప్పుడు నాకు గర్వంగా ఉంటుంది.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willing to give extra to get the job done.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ఇక్కడ ఉద్యోగులు పని పూర్తిచేయడానికి అధికంగా శ్రమించడానికి ఇష్టపడతారు.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quickly adapt to changes needed for our organization's success.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మా కంపెనీ విజయానికి అవసరమైన మార్పును ప్రజలు త్వరగా స్వీకరిస్తారు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COMPANY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want to work here for a long time.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నాకు ఇక్కడ చాలాకాలం పనిచేయాలని ఉన్నది.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I'm proud to tell others I work here.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నేను ఇచ్చట పని చేస్తున్నానని ఇతరులకి చెప్పుకోవడంలో నాకు గర్వంగా ఉంటుంది.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look forward to coming to work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ఇక్కడ పని చేయడానికి ప్రజలు ఎదురు చూస్తారు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good about the ways we contribute to the community.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సమాజ శ్రేయస్సు దృష్ట్యా సంస్థ తరపున చేసిన కార్యక్రమాలు నన్ను ఆనందానికి గురి చేస్తాయి.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would strongly endorse my company to friends and family as a great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నేను నా కంపెనీ పని చేయడానికి ఒక గొప్ప ప్రదేశంగా స్నేహితులు మరియు కుటుంబానికి గట్టిగా సిఫారసు చేస్తాను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customers would rate the service we deliver as "excellent."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మా ఖాతాదారులు మేం అందించే సర్వీస్‌ని ‘‘ఎక్సలెంట్’ అని రేట్ చేస్తారు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4343"/>
                </a:solidFill>
                <a:latin typeface="Gilroy ExtraBold Italic"/>
              </a:rPr>
              <a:t>PRIDE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FCBDB8AA-5F1A-56DB-AB50-BCD59009411C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6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930821"/>
              </p:ext>
            </p:extLst>
          </p:nvPr>
        </p:nvGraphicFramePr>
        <p:xfrm>
          <a:off x="386979" y="1992923"/>
          <a:ext cx="23163213" cy="68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42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87455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1323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35886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2938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671833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INTIMACY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be myself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e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ఈ చుట్టుప్రక్కల నా అంతట నేను ఉండగలను.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celebrate special events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ఇక్కడ ప్రత్యేక సందర్భాలను వేడుకలుగా జరుపుకుంటారు.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care about each other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ఉద్యోగులు ఒకరి గురించి మరొకరు పట్టించుకుంటారు.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>
                          <a:solidFill>
                            <a:srgbClr val="FF8585"/>
                          </a:solidFill>
                          <a:latin typeface="Gilroy"/>
                        </a:rPr>
                        <a:t>HOSPITALITY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fun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పనిచేయడానికి ఇది ఆహ్లాదకర ప్రదేశం.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you join the company, you are made to feel welcome.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మీరు ఈ సంస్ధలో చేరినప్పుడు, స్వాగతించబడినట్లుగా మీరు అనుభూతి చెందుతారు.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people change jobs or work units, they are made to feel right at home.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వ్యక్తులు ఉద్యోగాలు లేదా వర్క్ టీమ్‌లను మార్చినప్పుడు, వారు ఇంట్లోనే ఉన్నారని భావిస్తారు.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COMMUNITY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You can count on people to cooperate.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te-IN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మీరు సహకరించే వ్యక్తులపై ఆధారపడవచ్చు.</a:t>
                      </a:r>
                      <a:endParaRPr lang="hi-IN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8585"/>
                </a:solidFill>
                <a:latin typeface="Gilroy ExtraBold Italic"/>
              </a:rPr>
              <a:t>CAMARADERIE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18B3ABD-883E-00F6-2BC1-C47F75A9A9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Cartedevoeux_Carré.jpg" descr="Photo_Cartedevoeux_Carré.jpg">
            <a:extLst>
              <a:ext uri="{FF2B5EF4-FFF2-40B4-BE49-F238E27FC236}">
                <a16:creationId xmlns:a16="http://schemas.microsoft.com/office/drawing/2014/main" id="{F8EBFF88-8AC0-4941-1537-6D34D294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4" r="5439" b="6374"/>
          <a:stretch/>
        </p:blipFill>
        <p:spPr>
          <a:xfrm>
            <a:off x="13082589" y="1853655"/>
            <a:ext cx="11303000" cy="952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e 1">
            <a:extLst>
              <a:ext uri="{FF2B5EF4-FFF2-40B4-BE49-F238E27FC236}">
                <a16:creationId xmlns:a16="http://schemas.microsoft.com/office/drawing/2014/main" id="{D4F7021D-6439-AFC5-A167-485B623F56F5}"/>
              </a:ext>
            </a:extLst>
          </p:cNvPr>
          <p:cNvSpPr/>
          <p:nvPr/>
        </p:nvSpPr>
        <p:spPr>
          <a:xfrm>
            <a:off x="2800859" y="1945987"/>
            <a:ext cx="745507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828800"/>
            <a:r>
              <a:rPr lang="fr-FR" sz="6800" dirty="0" err="1">
                <a:solidFill>
                  <a:prstClr val="white"/>
                </a:solidFill>
                <a:latin typeface="Gilroy"/>
              </a:rPr>
              <a:t>Your</a:t>
            </a:r>
            <a:r>
              <a:rPr lang="fr-FR" sz="6800" dirty="0">
                <a:solidFill>
                  <a:prstClr val="white"/>
                </a:solidFill>
                <a:latin typeface="Gilroy"/>
              </a:rPr>
              <a:t> contact</a:t>
            </a:r>
          </a:p>
        </p:txBody>
      </p:sp>
      <p:sp>
        <p:nvSpPr>
          <p:cNvPr id="12" name="Texte 1">
            <a:extLst>
              <a:ext uri="{FF2B5EF4-FFF2-40B4-BE49-F238E27FC236}">
                <a16:creationId xmlns:a16="http://schemas.microsoft.com/office/drawing/2014/main" id="{26E19A28-0556-40BF-3523-49EF49D37245}"/>
              </a:ext>
            </a:extLst>
          </p:cNvPr>
          <p:cNvSpPr/>
          <p:nvPr/>
        </p:nvSpPr>
        <p:spPr>
          <a:xfrm>
            <a:off x="2800859" y="3563732"/>
            <a:ext cx="8901116" cy="211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>
                <a:solidFill>
                  <a:prstClr val="white"/>
                </a:solidFill>
                <a:latin typeface="Gilroy"/>
              </a:rPr>
              <a:t>Victoria Vaguet-Aubert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Key Accounts &amp; Project Manager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victoria.vaguet-aubert@greatplacetowork.com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+ 33 6 27 87 50 33</a:t>
            </a:r>
          </a:p>
        </p:txBody>
      </p:sp>
      <p:sp>
        <p:nvSpPr>
          <p:cNvPr id="13" name="Texte 1">
            <a:extLst>
              <a:ext uri="{FF2B5EF4-FFF2-40B4-BE49-F238E27FC236}">
                <a16:creationId xmlns:a16="http://schemas.microsoft.com/office/drawing/2014/main" id="{4DEB0A99-8A59-8611-4E23-FD939A71F400}"/>
              </a:ext>
            </a:extLst>
          </p:cNvPr>
          <p:cNvSpPr/>
          <p:nvPr/>
        </p:nvSpPr>
        <p:spPr>
          <a:xfrm>
            <a:off x="2800859" y="6553798"/>
            <a:ext cx="7455076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Great Place to Work France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1, bis avenue de la République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75011 Paris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+33 (0)1 44 83 87 10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  <a:hlinkClick r:id="rId3"/>
              </a:rPr>
              <a:t>www.greatplaceotowork.fr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sp>
        <p:nvSpPr>
          <p:cNvPr id="31" name="Texte 1">
            <a:extLst>
              <a:ext uri="{FF2B5EF4-FFF2-40B4-BE49-F238E27FC236}">
                <a16:creationId xmlns:a16="http://schemas.microsoft.com/office/drawing/2014/main" id="{D1B53E89-3292-F7C3-31FE-BB111D99CB45}"/>
              </a:ext>
            </a:extLst>
          </p:cNvPr>
          <p:cNvSpPr/>
          <p:nvPr/>
        </p:nvSpPr>
        <p:spPr>
          <a:xfrm>
            <a:off x="3577789" y="9577899"/>
            <a:ext cx="7455076" cy="1880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4"/>
              </a:rPr>
              <a:t>Twitter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5"/>
              </a:rPr>
              <a:t>Instagram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6"/>
              </a:rPr>
              <a:t>LinkedIn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7"/>
              </a:rPr>
              <a:t>YouTube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pic>
        <p:nvPicPr>
          <p:cNvPr id="4" name="Image 3" descr="Une image contenant cercle, noir et blanc, croquis, Graphique  Description générée automatiquement">
            <a:extLst>
              <a:ext uri="{FF2B5EF4-FFF2-40B4-BE49-F238E27FC236}">
                <a16:creationId xmlns:a16="http://schemas.microsoft.com/office/drawing/2014/main" id="{5F377A7B-F469-4D12-42DE-F18B23AD8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4" y="9979377"/>
            <a:ext cx="461966" cy="461966"/>
          </a:xfrm>
          <a:prstGeom prst="rect">
            <a:avLst/>
          </a:prstGeom>
        </p:spPr>
      </p:pic>
      <p:pic>
        <p:nvPicPr>
          <p:cNvPr id="6" name="Image 5" descr="Une image contenant logo, cercle, Police, Graphique  Description générée automatiquement">
            <a:extLst>
              <a:ext uri="{FF2B5EF4-FFF2-40B4-BE49-F238E27FC236}">
                <a16:creationId xmlns:a16="http://schemas.microsoft.com/office/drawing/2014/main" id="{41F5943B-D605-EEF1-A7F5-38C021D75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8" y="10526577"/>
            <a:ext cx="461966" cy="461966"/>
          </a:xfrm>
          <a:prstGeom prst="rect">
            <a:avLst/>
          </a:prstGeom>
        </p:spPr>
      </p:pic>
      <p:pic>
        <p:nvPicPr>
          <p:cNvPr id="8" name="Image 7" descr="Une image contenant clipart, silhouette  Description générée automatiquement">
            <a:extLst>
              <a:ext uri="{FF2B5EF4-FFF2-40B4-BE49-F238E27FC236}">
                <a16:creationId xmlns:a16="http://schemas.microsoft.com/office/drawing/2014/main" id="{2948C95B-4ABD-E430-7539-F1BC6A9C4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37" y="9432177"/>
            <a:ext cx="457204" cy="461966"/>
          </a:xfrm>
          <a:prstGeom prst="rect">
            <a:avLst/>
          </a:prstGeom>
        </p:spPr>
      </p:pic>
      <p:pic>
        <p:nvPicPr>
          <p:cNvPr id="10" name="Image 9" descr="Une image contenant logo, symbole, Graphique, blanc  Description générée automatiquement">
            <a:extLst>
              <a:ext uri="{FF2B5EF4-FFF2-40B4-BE49-F238E27FC236}">
                <a16:creationId xmlns:a16="http://schemas.microsoft.com/office/drawing/2014/main" id="{1654660F-D4C2-D3B8-E07E-41A313ABC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6" y="11073777"/>
            <a:ext cx="523878" cy="371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ptw_2.0.2">
  <a:themeElements>
    <a:clrScheme name="GPTW 2022">
      <a:dk1>
        <a:srgbClr val="11131C"/>
      </a:dk1>
      <a:lt1>
        <a:srgbClr val="FFFFFF"/>
      </a:lt1>
      <a:dk2>
        <a:srgbClr val="11131C"/>
      </a:dk2>
      <a:lt2>
        <a:srgbClr val="F5F8F6"/>
      </a:lt2>
      <a:accent1>
        <a:srgbClr val="FF1628"/>
      </a:accent1>
      <a:accent2>
        <a:srgbClr val="32383F"/>
      </a:accent2>
      <a:accent3>
        <a:srgbClr val="555E66"/>
      </a:accent3>
      <a:accent4>
        <a:srgbClr val="879298"/>
      </a:accent4>
      <a:accent5>
        <a:srgbClr val="C3CCCC"/>
      </a:accent5>
      <a:accent6>
        <a:srgbClr val="DEE5E3"/>
      </a:accent6>
      <a:hlink>
        <a:srgbClr val="FF1628"/>
      </a:hlink>
      <a:folHlink>
        <a:srgbClr val="FF404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tw_2.0.2" id="{DDFCD0F4-6742-C440-8944-290C84320CFD}" vid="{0ACC125B-7471-474D-9EC4-7696BEF6CF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Gilro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>
            <a:latin typeface="Gilroy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0D55DACC3F14598A6B28A50894CF2" ma:contentTypeVersion="20" ma:contentTypeDescription="Crée un document." ma:contentTypeScope="" ma:versionID="44ca2932dbb25be6414457d125f1b294">
  <xsd:schema xmlns:xsd="http://www.w3.org/2001/XMLSchema" xmlns:xs="http://www.w3.org/2001/XMLSchema" xmlns:p="http://schemas.microsoft.com/office/2006/metadata/properties" xmlns:ns2="8bd50e21-f1a8-4c24-b997-c32e161f1a78" xmlns:ns3="de0e8aec-eaf3-4907-b8bf-446c97b03df8" targetNamespace="http://schemas.microsoft.com/office/2006/metadata/properties" ma:root="true" ma:fieldsID="37166b69f1dc75a5eede853af6f96a88" ns2:_="" ns3:_="">
    <xsd:import namespace="8bd50e21-f1a8-4c24-b997-c32e161f1a78"/>
    <xsd:import namespace="de0e8aec-eaf3-4907-b8bf-446c97b03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50e21-f1a8-4c24-b997-c32e161f1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2556562e-b3ac-4e57-9d84-dedfdc8fd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8aec-eaf3-4907-b8bf-446c97b03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c42dcb-6519-4fbc-a0c6-852414177810}" ma:internalName="TaxCatchAll" ma:showField="CatchAllData" ma:web="de0e8aec-eaf3-4907-b8bf-446c97b0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50e21-f1a8-4c24-b997-c32e161f1a78">
      <Terms xmlns="http://schemas.microsoft.com/office/infopath/2007/PartnerControls"/>
    </lcf76f155ced4ddcb4097134ff3c332f>
    <TaxCatchAll xmlns="de0e8aec-eaf3-4907-b8bf-446c97b03df8" xsi:nil="true"/>
    <SharedWithUsers xmlns="de0e8aec-eaf3-4907-b8bf-446c97b03df8">
      <UserInfo>
        <DisplayName>Jörg Spreitzer</DisplayName>
        <AccountId>4003</AccountId>
        <AccountType/>
      </UserInfo>
      <UserInfo>
        <DisplayName>Suellen Pires Moreira</DisplayName>
        <AccountId>162</AccountId>
        <AccountType/>
      </UserInfo>
    </SharedWithUsers>
    <_Flow_SignoffStatus xmlns="8bd50e21-f1a8-4c24-b997-c32e161f1a78" xsi:nil="true"/>
  </documentManagement>
</p:properties>
</file>

<file path=customXml/itemProps1.xml><?xml version="1.0" encoding="utf-8"?>
<ds:datastoreItem xmlns:ds="http://schemas.openxmlformats.org/officeDocument/2006/customXml" ds:itemID="{AC4D15F6-10EC-418F-ADE5-CD19B9180812}"/>
</file>

<file path=customXml/itemProps2.xml><?xml version="1.0" encoding="utf-8"?>
<ds:datastoreItem xmlns:ds="http://schemas.openxmlformats.org/officeDocument/2006/customXml" ds:itemID="{15659703-0016-4B09-9B6B-2A595612A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03FEE9-AE5A-44CA-9078-4E03F713EE0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de0e8aec-eaf3-4907-b8bf-446c97b03df8"/>
    <ds:schemaRef ds:uri="http://schemas.microsoft.com/office/infopath/2007/PartnerControls"/>
    <ds:schemaRef ds:uri="http://schemas.openxmlformats.org/package/2006/metadata/core-properties"/>
    <ds:schemaRef ds:uri="8bd50e21-f1a8-4c24-b997-c32e161f1a7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gptw_2.0.2</Template>
  <TotalTime>18370</TotalTime>
  <Words>1383</Words>
  <Application>Microsoft Office PowerPoint</Application>
  <PresentationFormat>Personnalisé</PresentationFormat>
  <Paragraphs>276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Calibri</vt:lpstr>
      <vt:lpstr>Century Gothic</vt:lpstr>
      <vt:lpstr>Gilroy</vt:lpstr>
      <vt:lpstr>Gilroy Black</vt:lpstr>
      <vt:lpstr>Gilroy ExtraBold Italic</vt:lpstr>
      <vt:lpstr>Gilroy SemiBold</vt:lpstr>
      <vt:lpstr>Helvetica Neue</vt:lpstr>
      <vt:lpstr>System Font Regular</vt:lpstr>
      <vt:lpstr>Wingdings</vt:lpstr>
      <vt:lpstr>gptw_2.0.2</vt:lpstr>
      <vt:lpstr>Thème Office</vt:lpstr>
      <vt:lpstr>Tegulu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Great Place To Work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Messaging</dc:title>
  <dc:subject/>
  <dc:creator>Joel Felix</dc:creator>
  <cp:keywords/>
  <dc:description/>
  <cp:lastModifiedBy>Victoria	Vaguet-Aubert</cp:lastModifiedBy>
  <cp:revision>3</cp:revision>
  <dcterms:created xsi:type="dcterms:W3CDTF">2023-05-01T21:27:47Z</dcterms:created>
  <dcterms:modified xsi:type="dcterms:W3CDTF">2026-04-09T16:06:30Z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0x01010056C0D55DACC3F14598A6B28A50894CF2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gptw_2.0.2:8</vt:lpwstr>
  </property>
  <property fmtid="{D5CDD505-2E9C-101B-9397-08002B2CF9AE}" pid="5" name="ClassificationContentMarkingFooterText">
    <vt:lpwstr>Confidential Information - Not for Further Distribution</vt:lpwstr>
  </property>
  <property fmtid="{D5CDD505-2E9C-101B-9397-08002B2CF9AE}" pid="6" name="MSIP_Label_f04ecb73-e764-4430-b118-4b054b6d90ef_Enabled">
    <vt:lpwstr>true</vt:lpwstr>
  </property>
  <property fmtid="{D5CDD505-2E9C-101B-9397-08002B2CF9AE}" pid="7" name="MSIP_Label_f04ecb73-e764-4430-b118-4b054b6d90ef_SetDate">
    <vt:lpwstr>2023-10-25T15:39:10Z</vt:lpwstr>
  </property>
  <property fmtid="{D5CDD505-2E9C-101B-9397-08002B2CF9AE}" pid="8" name="MSIP_Label_f04ecb73-e764-4430-b118-4b054b6d90ef_Method">
    <vt:lpwstr>Privileged</vt:lpwstr>
  </property>
  <property fmtid="{D5CDD505-2E9C-101B-9397-08002B2CF9AE}" pid="9" name="MSIP_Label_f04ecb73-e764-4430-b118-4b054b6d90ef_Name">
    <vt:lpwstr>GPTW Public</vt:lpwstr>
  </property>
  <property fmtid="{D5CDD505-2E9C-101B-9397-08002B2CF9AE}" pid="10" name="MSIP_Label_f04ecb73-e764-4430-b118-4b054b6d90ef_SiteId">
    <vt:lpwstr>b0592ec6-f438-4021-8e08-d7ec257693d5</vt:lpwstr>
  </property>
  <property fmtid="{D5CDD505-2E9C-101B-9397-08002B2CF9AE}" pid="11" name="MSIP_Label_f04ecb73-e764-4430-b118-4b054b6d90ef_ActionId">
    <vt:lpwstr>0b883014-1ba7-43ee-9938-feacf05171ab</vt:lpwstr>
  </property>
  <property fmtid="{D5CDD505-2E9C-101B-9397-08002B2CF9AE}" pid="12" name="MSIP_Label_f04ecb73-e764-4430-b118-4b054b6d90ef_ContentBits">
    <vt:lpwstr>0</vt:lpwstr>
  </property>
</Properties>
</file>