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3" r:id="rId4"/>
    <p:sldMasterId id="2147483718" r:id="rId5"/>
  </p:sldMasterIdLst>
  <p:notesMasterIdLst>
    <p:notesMasterId r:id="rId13"/>
  </p:notesMasterIdLst>
  <p:sldIdLst>
    <p:sldId id="2145707566" r:id="rId6"/>
    <p:sldId id="2145707429" r:id="rId7"/>
    <p:sldId id="2145707431" r:id="rId8"/>
    <p:sldId id="2145707433" r:id="rId9"/>
    <p:sldId id="2145707435" r:id="rId10"/>
    <p:sldId id="2145707437" r:id="rId11"/>
    <p:sldId id="2145707537" r:id="rId12"/>
  </p:sldIdLst>
  <p:sldSz cx="24387175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y Slides" id="{2CD267C4-D6E3-9D45-B341-D7725CA00D96}">
          <p14:sldIdLst>
            <p14:sldId id="2145707566"/>
            <p14:sldId id="2145707429"/>
            <p14:sldId id="2145707431"/>
            <p14:sldId id="2145707433"/>
            <p14:sldId id="2145707435"/>
            <p14:sldId id="2145707437"/>
            <p14:sldId id="214570753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34BBEBA-6513-4557-9D87-C78A897FD0AB}" v="27" dt="2026-04-09T14:57:36.887"/>
    <p1510:client id="{426ABC30-885C-4A09-BF97-FA9DBB44E4C5}" v="25" dt="2026-04-09T14:53:33.166"/>
    <p1510:client id="{B060C107-A262-4458-A124-ACEA83477871}" v="26" dt="2026-04-09T14:49:20.473"/>
    <p1510:client id="{FA8DFBA5-85F2-4CA1-BC93-0337B32C99AC}" v="25" dt="2026-04-09T15:51:57.3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4660"/>
  </p:normalViewPr>
  <p:slideViewPr>
    <p:cSldViewPr snapToGrid="0">
      <p:cViewPr varScale="1">
        <p:scale>
          <a:sx n="35" d="100"/>
          <a:sy n="35" d="100"/>
        </p:scale>
        <p:origin x="1157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ctoria Vaguet-Aubert" userId="6b630eaf-13fd-4af8-914b-59affb01cd51" providerId="ADAL" clId="{DA84EA26-79A2-4288-88D3-44B5C2D01B61}"/>
    <pc:docChg chg="undo custSel modSld">
      <pc:chgData name="Victoria Vaguet-Aubert" userId="6b630eaf-13fd-4af8-914b-59affb01cd51" providerId="ADAL" clId="{DA84EA26-79A2-4288-88D3-44B5C2D01B61}" dt="2026-04-09T15:52:03.156" v="52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5:49:22.182" v="16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5:49:22.182" v="16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5:50:04.894" v="25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5:50:04.894" v="25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5:50:55.212" v="36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5:50:55.212" v="36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5:51:29.884" v="44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5:51:29.884" v="44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5:52:03.156" v="52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5:52:03.156" v="52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5:02:44.980" v="8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5:02:44.980" v="8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  <pc:docChgLst>
    <pc:chgData name="Victoria Vaguet-Aubert" userId="6b630eaf-13fd-4af8-914b-59affb01cd51" providerId="ADAL" clId="{DA84EA26-79A2-4288-88D3-44B5C2D01B61}"/>
    <pc:docChg chg="undo custSel modSld">
      <pc:chgData name="Victoria Vaguet-Aubert" userId="6b630eaf-13fd-4af8-914b-59affb01cd51" providerId="ADAL" clId="{DA84EA26-79A2-4288-88D3-44B5C2D01B61}" dt="2026-04-09T14:49:26.022" v="41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4:42:49.992" v="8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42:49.992" v="8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6:21.852" v="15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46:21.852" v="15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7:03.785" v="23" actId="242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4:47:03.785" v="23" actId="242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7:39.862" v="31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4:47:39.862" v="31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49:26.022" v="41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4:49:26.022" v="41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">
        <pc:chgData name="Victoria Vaguet-Aubert" userId="6b630eaf-13fd-4af8-914b-59affb01cd51" providerId="ADAL" clId="{DA84EA26-79A2-4288-88D3-44B5C2D01B61}" dt="2026-04-09T14:39:13.197" v="0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39:13.197" v="0"/>
          <ac:spMkLst>
            <pc:docMk/>
            <pc:sldMk cId="3264049095" sldId="2145707566"/>
            <ac:spMk id="2" creationId="{11FB01FB-F9B2-5F51-F3BA-53ACCBA19377}"/>
          </ac:spMkLst>
        </pc:spChg>
      </pc:sldChg>
    </pc:docChg>
    <pc:docChg chg="modSld">
      <pc:chgData name="Victoria Vaguet-Aubert" userId="6b630eaf-13fd-4af8-914b-59affb01cd51" providerId="ADAL" clId="{DA84EA26-79A2-4288-88D3-44B5C2D01B61}" dt="2026-04-09T14:53:37.791" v="46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4:50:57.072" v="14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50:57.072" v="14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1:40.741" v="22" actId="242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51:40.741" v="22" actId="242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2:16.135" v="30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4:52:16.135" v="30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2:56.889" v="38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4:52:56.889" v="38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3:37.791" v="46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4:53:37.791" v="46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0:17.952" v="6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50:17.952" v="6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  <pc:docChg chg="modSld">
      <pc:chgData name="Victoria Vaguet-Aubert" userId="6b630eaf-13fd-4af8-914b-59affb01cd51" providerId="ADAL" clId="{DA84EA26-79A2-4288-88D3-44B5C2D01B61}" dt="2026-04-09T14:57:40.186" v="48" actId="121"/>
      <pc:docMkLst>
        <pc:docMk/>
      </pc:docMkLst>
      <pc:sldChg chg="modSp mod">
        <pc:chgData name="Victoria Vaguet-Aubert" userId="6b630eaf-13fd-4af8-914b-59affb01cd51" providerId="ADAL" clId="{DA84EA26-79A2-4288-88D3-44B5C2D01B61}" dt="2026-04-09T14:55:04.298" v="14" actId="121"/>
        <pc:sldMkLst>
          <pc:docMk/>
          <pc:sldMk cId="0" sldId="2145707429"/>
        </pc:sldMkLst>
        <pc:graphicFrameChg chg="mod modGraphic">
          <ac:chgData name="Victoria Vaguet-Aubert" userId="6b630eaf-13fd-4af8-914b-59affb01cd51" providerId="ADAL" clId="{DA84EA26-79A2-4288-88D3-44B5C2D01B61}" dt="2026-04-09T14:55:04.298" v="14" actId="121"/>
          <ac:graphicFrameMkLst>
            <pc:docMk/>
            <pc:sldMk cId="0" sldId="2145707429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5:43.877" v="23" actId="121"/>
        <pc:sldMkLst>
          <pc:docMk/>
          <pc:sldMk cId="0" sldId="2145707431"/>
        </pc:sldMkLst>
        <pc:graphicFrameChg chg="mod modGraphic">
          <ac:chgData name="Victoria Vaguet-Aubert" userId="6b630eaf-13fd-4af8-914b-59affb01cd51" providerId="ADAL" clId="{DA84EA26-79A2-4288-88D3-44B5C2D01B61}" dt="2026-04-09T14:55:43.877" v="23" actId="121"/>
          <ac:graphicFrameMkLst>
            <pc:docMk/>
            <pc:sldMk cId="0" sldId="2145707431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6:29.698" v="31" actId="121"/>
        <pc:sldMkLst>
          <pc:docMk/>
          <pc:sldMk cId="0" sldId="2145707433"/>
        </pc:sldMkLst>
        <pc:graphicFrameChg chg="mod modGraphic">
          <ac:chgData name="Victoria Vaguet-Aubert" userId="6b630eaf-13fd-4af8-914b-59affb01cd51" providerId="ADAL" clId="{DA84EA26-79A2-4288-88D3-44B5C2D01B61}" dt="2026-04-09T14:56:29.698" v="31" actId="121"/>
          <ac:graphicFrameMkLst>
            <pc:docMk/>
            <pc:sldMk cId="0" sldId="2145707433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7:08.530" v="40" actId="121"/>
        <pc:sldMkLst>
          <pc:docMk/>
          <pc:sldMk cId="0" sldId="2145707435"/>
        </pc:sldMkLst>
        <pc:graphicFrameChg chg="mod modGraphic">
          <ac:chgData name="Victoria Vaguet-Aubert" userId="6b630eaf-13fd-4af8-914b-59affb01cd51" providerId="ADAL" clId="{DA84EA26-79A2-4288-88D3-44B5C2D01B61}" dt="2026-04-09T14:57:08.530" v="40" actId="121"/>
          <ac:graphicFrameMkLst>
            <pc:docMk/>
            <pc:sldMk cId="0" sldId="2145707435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7:40.186" v="48" actId="121"/>
        <pc:sldMkLst>
          <pc:docMk/>
          <pc:sldMk cId="0" sldId="2145707437"/>
        </pc:sldMkLst>
        <pc:graphicFrameChg chg="mod modGraphic">
          <ac:chgData name="Victoria Vaguet-Aubert" userId="6b630eaf-13fd-4af8-914b-59affb01cd51" providerId="ADAL" clId="{DA84EA26-79A2-4288-88D3-44B5C2D01B61}" dt="2026-04-09T14:57:40.186" v="48" actId="121"/>
          <ac:graphicFrameMkLst>
            <pc:docMk/>
            <pc:sldMk cId="0" sldId="2145707437"/>
            <ac:graphicFrameMk id="4" creationId="{41A31140-7032-39C4-7AF9-7C3E8BCFB5AF}"/>
          </ac:graphicFrameMkLst>
        </pc:graphicFrameChg>
      </pc:sldChg>
      <pc:sldChg chg="modSp mod">
        <pc:chgData name="Victoria Vaguet-Aubert" userId="6b630eaf-13fd-4af8-914b-59affb01cd51" providerId="ADAL" clId="{DA84EA26-79A2-4288-88D3-44B5C2D01B61}" dt="2026-04-09T14:54:33.845" v="6" actId="20577"/>
        <pc:sldMkLst>
          <pc:docMk/>
          <pc:sldMk cId="3264049095" sldId="2145707566"/>
        </pc:sldMkLst>
        <pc:spChg chg="mod">
          <ac:chgData name="Victoria Vaguet-Aubert" userId="6b630eaf-13fd-4af8-914b-59affb01cd51" providerId="ADAL" clId="{DA84EA26-79A2-4288-88D3-44B5C2D01B61}" dt="2026-04-09T14:54:33.845" v="6" actId="20577"/>
          <ac:spMkLst>
            <pc:docMk/>
            <pc:sldMk cId="3264049095" sldId="2145707566"/>
            <ac:spMk id="2" creationId="{11FB01FB-F9B2-5F51-F3BA-53ACCBA193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38070-DCC1-AC43-9999-3DA0E72E7913}" type="datetimeFigureOut">
              <a:rPr lang="en-US" smtClean="0"/>
              <a:t>4/9/2026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684A-36DF-6045-8C52-47B561E8637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5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6B95B-14C8-4521-A558-F4F24E7879C9}" type="datetimeFigureOut">
              <a:rPr lang="pt-BR" smtClean="0"/>
              <a:t>09/04/2026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endParaRPr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A56199-FA7E-44B1-84F1-7B5BFAE8FDB6}" type="slidenum">
              <a:rPr lang="pt-BR" smtClean="0"/>
              <a:t>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sv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5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8" y="3810000"/>
            <a:ext cx="16764000" cy="4572000"/>
          </a:xfrm>
        </p:spPr>
        <p:txBody>
          <a:bodyPr anchor="b"/>
          <a:lstStyle>
            <a:lvl1pPr algn="l">
              <a:defRPr sz="12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Cover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5588" y="9976532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accent2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5863057B-2B49-3748-8AD6-231236A0994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4D0EB9B-6EAD-3B6A-DDF4-25B5CA12B4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4F69E18-1870-7E88-E2F5-F3F54179658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964987" y="0"/>
            <a:ext cx="12527280" cy="763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003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76C1B-C282-5042-963F-A7CF1B51324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88837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Text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3068802"/>
            <a:ext cx="19050001" cy="5313198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C28A0-1C84-5E43-92F3-8A0059F84B6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</p:spTree>
    <p:extLst>
      <p:ext uri="{BB962C8B-B14F-4D97-AF65-F5344CB8AC3E}">
        <p14:creationId xmlns:p14="http://schemas.microsoft.com/office/powerpoint/2010/main" val="598433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Text -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6" y="2895599"/>
            <a:ext cx="19812001" cy="5718504"/>
          </a:xfrm>
        </p:spPr>
        <p:txBody>
          <a:bodyPr anchor="ctr" anchorCtr="0">
            <a:normAutofit/>
          </a:bodyPr>
          <a:lstStyle>
            <a:lvl1pPr>
              <a:defRPr sz="6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Big Text Statement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4A51C-F7E0-8940-BD58-2CC7E0E1EC1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44A79E-0A7C-F8B4-6D96-4ABCE44D8D6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43CF1B52-6923-E1AD-831D-D970F89A424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5587" y="9888246"/>
            <a:ext cx="17526000" cy="758952"/>
          </a:xfrm>
        </p:spPr>
        <p:txBody>
          <a:bodyPr>
            <a:norm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Optional Copy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F322DD0-C149-EAB5-EA6C-6AC3E7A6A2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936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6259" y="3810000"/>
            <a:ext cx="9143300" cy="1524000"/>
          </a:xfrm>
        </p:spPr>
        <p:txBody>
          <a:bodyPr>
            <a:normAutofit/>
          </a:bodyPr>
          <a:lstStyle>
            <a:lvl1pPr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B56E0-AF33-8D4A-87E4-072F5F3615A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775BB555-D6C4-7393-910B-C137C243FA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5334000"/>
            <a:ext cx="9144263" cy="761999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6D5774-857D-DB20-C9AB-7755A3F5464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193587" y="3810000"/>
            <a:ext cx="9936481" cy="8382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 / List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C7023885-B824-1B22-6A24-F677A7D6D0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6858000"/>
            <a:ext cx="9143999" cy="5334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815272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3E600-6144-4E42-B347-0D41356239F4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BBA781-2BC1-7EEB-38CD-EEB235295D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24387175" cy="12192000"/>
          </a:xfrm>
        </p:spPr>
        <p:txBody>
          <a:bodyPr tIns="5029200" anchor="t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to add full width image</a:t>
            </a:r>
          </a:p>
        </p:txBody>
      </p:sp>
    </p:spTree>
    <p:extLst>
      <p:ext uri="{BB962C8B-B14F-4D97-AF65-F5344CB8AC3E}">
        <p14:creationId xmlns:p14="http://schemas.microsoft.com/office/powerpoint/2010/main" val="13065172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93587" y="1524000"/>
            <a:ext cx="10666412" cy="106680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D8902E-3AA4-DB42-BDB4-91C4DA82417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3FBEB2-07BC-839C-756B-A65E0C284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650C9C2-91B7-2D7B-2F74-5F0CA3FF00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3810001"/>
            <a:ext cx="9144263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671A345F-0BF6-1D6B-BAC8-A341FEE41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04996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3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7AEBA-D1BD-DD41-B425-033C18C5AD08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30923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6B22682F-9E75-742B-4C09-3422FADF3F1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314595B9-CA59-F214-71C9-0F8B78ADA8B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4D7FDA3-64ED-5413-9EB3-F8A137F74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2E636F9D-0B3E-EED3-F0B0-7D38744F31C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E9821138-F984-2F3C-1CD7-FB0FD0E828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897835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CADDA532-EC73-1C55-EDFC-312437D2F6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7835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86779BBA-7472-91D3-2D55-54D4872EFB4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897834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id="{CC510D68-FB74-61EF-30B2-FC1EED1547D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6264747" y="3810000"/>
            <a:ext cx="658368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9E957426-5BDF-DF2E-BE3D-8A56FE8429B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6247428" y="9677400"/>
            <a:ext cx="658368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825DF007-0CD2-986A-23E3-430F83662C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6247427" y="10677939"/>
            <a:ext cx="658367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39295631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4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C10FD-339B-CA49-970C-CEB2A56BEAA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25588" y="3810000"/>
            <a:ext cx="4572000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346B865F-B57D-495A-F520-B88424F9895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59587" y="3810000"/>
            <a:ext cx="457200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C42BF907-03E0-56DE-86B6-6EEC9C0F76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2193588" y="3810000"/>
            <a:ext cx="4572002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id="{D9BDDDA3-834A-214E-F421-BDA3C4E426E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7527587" y="3810000"/>
            <a:ext cx="4602481" cy="5334000"/>
          </a:xfrm>
        </p:spPr>
        <p:txBody>
          <a:bodyPr>
            <a:normAutofit/>
          </a:bodyPr>
          <a:lstStyle>
            <a:lvl1pPr marL="0" marR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 sz="1400"/>
            </a:lvl1pPr>
          </a:lstStyle>
          <a:p>
            <a:pPr marL="0" marR="0" lvl="0" indent="0" algn="l" defTabSz="1828800" rtl="0" eaLnBrk="1" fontAlgn="auto" latinLnBrk="0" hangingPunct="1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Tx/>
              <a:buSzPct val="75000"/>
              <a:buFont typeface="Wingdings" pitchFamily="2" charset="2"/>
              <a:buNone/>
              <a:tabLst/>
              <a:defRPr/>
            </a:pPr>
            <a:r>
              <a:rPr lang="en-US"/>
              <a:t>Click icon to add picture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DFB4412-75D8-079D-3D8B-577003EAB3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01783296-CBC8-329A-869B-2A9013C429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DDDDA7B8-E335-EFE0-54BC-9CD68DA2A0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AC8F407-D057-FB4C-6C6E-D1DB532DF2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FC3C8D4-9C33-56FB-EACD-792E4D5D275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5871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D1A3B6E4-F771-7E8D-2B80-AD1833B6FF4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85871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3C09D97A-3BD1-00A9-1FE7-6F2DD41E34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2193590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534AC37-DF75-CB3A-7515-B010D8EBE7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2193589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3D499535-1847-2043-1028-D5042A2CB28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7527587" y="9677400"/>
            <a:ext cx="457200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CDAD09B5-2EFD-1E81-7596-36014DD44FD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7527586" y="10677939"/>
            <a:ext cx="4571999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1331210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5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34FF9-386C-D04A-9A60-B5500CE3795F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100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88" y="9677400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7" y="10677939"/>
            <a:ext cx="3784111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39001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323902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47088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9093703" y="3810001"/>
            <a:ext cx="3749039" cy="5333999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id="{D86A4E75-3C76-31C7-4672-E1612190F8A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90392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39" name="Text Placeholder 7">
            <a:extLst>
              <a:ext uri="{FF2B5EF4-FFF2-40B4-BE49-F238E27FC236}">
                <a16:creationId xmlns:a16="http://schemas.microsoft.com/office/drawing/2014/main" id="{0AC20F7A-388A-BC02-F099-5ECD3D58C7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90392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68860E0F-1A8A-8636-9A6F-349EDFDB01A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282267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5806AB8B-B3D0-7108-7F86-07F9CC75DAE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0282267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DCCFAF76-FF4E-3D19-EECC-DA15F457D6E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4708803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3" name="Text Placeholder 7">
            <a:extLst>
              <a:ext uri="{FF2B5EF4-FFF2-40B4-BE49-F238E27FC236}">
                <a16:creationId xmlns:a16="http://schemas.microsoft.com/office/drawing/2014/main" id="{58F92279-087F-1C81-FD79-2599F2394F8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4708803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ED59A00B-E282-628A-F1D0-E028EC015325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77474" y="9677400"/>
            <a:ext cx="3784113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59264511-344A-344F-E77F-F47EE9DF8F4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9077474" y="10677939"/>
            <a:ext cx="3784112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663189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0D189CC-86B6-4C16-7871-B710F702BB4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037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6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E11EF-0520-1B4B-958A-1649E0B51A9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810001"/>
            <a:ext cx="3291840" cy="41148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8420100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9420639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20592465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12 U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99CFC-0A4B-2C4C-9521-2BCE5E98F3CB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54C4FB5-45CA-BFC0-42EB-1C9197E519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55409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CD35C11-2FFC-50DA-C81B-EBC108B7F3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7C8C2CA3-E8AE-45DF-2E6A-AEBC9EACD7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7620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86EC8F29-A4D6-7FC6-3E8B-ABD8954513D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5409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E10A287D-49F2-E107-412E-5AC771379D7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5409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8" name="Picture Placeholder 7">
            <a:extLst>
              <a:ext uri="{FF2B5EF4-FFF2-40B4-BE49-F238E27FC236}">
                <a16:creationId xmlns:a16="http://schemas.microsoft.com/office/drawing/2014/main" id="{9E13BDFE-3113-061A-3661-52467C4062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15722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8613E512-F49D-F825-25DB-B891E1AF1A2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6035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id="{F9529F83-8A94-EA15-69DD-1136EB97960E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36348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7">
            <a:extLst>
              <a:ext uri="{FF2B5EF4-FFF2-40B4-BE49-F238E27FC236}">
                <a16:creationId xmlns:a16="http://schemas.microsoft.com/office/drawing/2014/main" id="{FCD858EB-287B-7356-2430-AA57D74AC6EF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5966619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Picture Placeholder 7">
            <a:extLst>
              <a:ext uri="{FF2B5EF4-FFF2-40B4-BE49-F238E27FC236}">
                <a16:creationId xmlns:a16="http://schemas.microsoft.com/office/drawing/2014/main" id="{15F909EA-947D-BC5C-5129-3CCE97320B8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19569748" y="3352800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1EC87B8-CE99-1C76-769B-DFC12E365FC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15722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773BC77-68D7-EBCD-090D-C1A12CEDF29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15722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7C1EB122-65FC-BF6B-1AA2-70AABFE941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6035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4C57B2C-FA03-2371-A6DA-45B218BE709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76035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D6DA51AE-9D0A-776F-85A6-85884E20E54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2363489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306137B6-1858-32DF-A3A4-20BAEED35C7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2363489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BC75B575-F346-A51C-DDBC-BE65AA5FE5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5938106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1" name="Text Placeholder 7">
            <a:extLst>
              <a:ext uri="{FF2B5EF4-FFF2-40B4-BE49-F238E27FC236}">
                <a16:creationId xmlns:a16="http://schemas.microsoft.com/office/drawing/2014/main" id="{872FACA6-00AA-655D-F9CF-5F09284DA77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938106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22018657-56C2-8889-8B27-FE3DC3D7219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545771" y="5902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6713479D-0C50-6E0A-16CF-67A3A689F38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9545771" y="6664305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3" name="Picture Placeholder 7">
            <a:extLst>
              <a:ext uri="{FF2B5EF4-FFF2-40B4-BE49-F238E27FC236}">
                <a16:creationId xmlns:a16="http://schemas.microsoft.com/office/drawing/2014/main" id="{D1C6B388-B694-B04F-FCFA-EA90190EE5D3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155409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B7CB4038-9345-B02C-AD78-0DA8295348C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5409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6A5F438B-A72C-1B32-EF6B-53E24CB537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55409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46" name="Picture Placeholder 7">
            <a:extLst>
              <a:ext uri="{FF2B5EF4-FFF2-40B4-BE49-F238E27FC236}">
                <a16:creationId xmlns:a16="http://schemas.microsoft.com/office/drawing/2014/main" id="{4132249A-FD6B-2C46-6250-0B714FC20A02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515722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7" name="Picture Placeholder 7">
            <a:extLst>
              <a:ext uri="{FF2B5EF4-FFF2-40B4-BE49-F238E27FC236}">
                <a16:creationId xmlns:a16="http://schemas.microsoft.com/office/drawing/2014/main" id="{F1DA7F7E-9DDB-20FF-1628-D3CE66929A00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>
          <a:xfrm>
            <a:off x="876035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8" name="Picture Placeholder 7">
            <a:extLst>
              <a:ext uri="{FF2B5EF4-FFF2-40B4-BE49-F238E27FC236}">
                <a16:creationId xmlns:a16="http://schemas.microsoft.com/office/drawing/2014/main" id="{2D9F5E7D-249F-84B3-AE94-EF438DB4763F}"/>
              </a:ext>
            </a:extLst>
          </p:cNvPr>
          <p:cNvSpPr>
            <a:spLocks noGrp="1"/>
          </p:cNvSpPr>
          <p:nvPr>
            <p:ph type="pic" sz="quarter" idx="53"/>
          </p:nvPr>
        </p:nvSpPr>
        <p:spPr>
          <a:xfrm>
            <a:off x="1236348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49" name="Picture Placeholder 7">
            <a:extLst>
              <a:ext uri="{FF2B5EF4-FFF2-40B4-BE49-F238E27FC236}">
                <a16:creationId xmlns:a16="http://schemas.microsoft.com/office/drawing/2014/main" id="{3E60D4EE-3249-A98A-10A6-2833C77BE0A8}"/>
              </a:ext>
            </a:extLst>
          </p:cNvPr>
          <p:cNvSpPr>
            <a:spLocks noGrp="1"/>
          </p:cNvSpPr>
          <p:nvPr>
            <p:ph type="pic" sz="quarter" idx="54"/>
          </p:nvPr>
        </p:nvSpPr>
        <p:spPr>
          <a:xfrm>
            <a:off x="15966619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7">
            <a:extLst>
              <a:ext uri="{FF2B5EF4-FFF2-40B4-BE49-F238E27FC236}">
                <a16:creationId xmlns:a16="http://schemas.microsoft.com/office/drawing/2014/main" id="{9C600EE7-2004-3AF7-3E3D-0A28B1C30B13}"/>
              </a:ext>
            </a:extLst>
          </p:cNvPr>
          <p:cNvSpPr>
            <a:spLocks noGrp="1"/>
          </p:cNvSpPr>
          <p:nvPr>
            <p:ph type="pic" sz="quarter" idx="55"/>
          </p:nvPr>
        </p:nvSpPr>
        <p:spPr>
          <a:xfrm>
            <a:off x="19569748" y="7718322"/>
            <a:ext cx="3291840" cy="2286000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Text Placeholder 7">
            <a:extLst>
              <a:ext uri="{FF2B5EF4-FFF2-40B4-BE49-F238E27FC236}">
                <a16:creationId xmlns:a16="http://schemas.microsoft.com/office/drawing/2014/main" id="{ED27765E-642E-2AB4-BB46-3C03E0B5C884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15722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2" name="Text Placeholder 7">
            <a:extLst>
              <a:ext uri="{FF2B5EF4-FFF2-40B4-BE49-F238E27FC236}">
                <a16:creationId xmlns:a16="http://schemas.microsoft.com/office/drawing/2014/main" id="{B0F790EA-20A7-0126-84B7-3F41D6D633D2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515722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3" name="Text Placeholder 7">
            <a:extLst>
              <a:ext uri="{FF2B5EF4-FFF2-40B4-BE49-F238E27FC236}">
                <a16:creationId xmlns:a16="http://schemas.microsoft.com/office/drawing/2014/main" id="{94281975-91FD-85C5-3E90-D9C7B58F4D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876035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4" name="Text Placeholder 7">
            <a:extLst>
              <a:ext uri="{FF2B5EF4-FFF2-40B4-BE49-F238E27FC236}">
                <a16:creationId xmlns:a16="http://schemas.microsoft.com/office/drawing/2014/main" id="{910B963B-6942-A482-CFB0-6118A7C33A1C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876035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id="{C619B866-78A4-9A35-1878-DB3FD4E827ED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2363489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30EF3047-9923-1F3F-2C3D-884302517A8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2363489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76E4F10D-0C70-EC72-6830-074ACE62FEB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15938106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36CD2110-311A-C51E-6B4F-27BDAC6A6201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15938106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6418D65F-1F24-B4B5-3842-A84BC36E3DF1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19545771" y="10267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Team Member Name</a:t>
            </a:r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28C83FFA-FE02-4497-BE85-AF5A7DA353D8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19545771" y="11029827"/>
            <a:ext cx="3291840" cy="7620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/>
              <a:t>Team Member Title</a:t>
            </a:r>
          </a:p>
        </p:txBody>
      </p:sp>
    </p:spTree>
    <p:extLst>
      <p:ext uri="{BB962C8B-B14F-4D97-AF65-F5344CB8AC3E}">
        <p14:creationId xmlns:p14="http://schemas.microsoft.com/office/powerpoint/2010/main" val="41772892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96587"/>
      </p:ext>
    </p:extLst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08937"/>
      </p:ext>
    </p:extLst>
  </p:cSld>
  <p:clrMapOvr>
    <a:masterClrMapping/>
  </p:clrMapOvr>
  <p:hf hd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pe Style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60053-8C1C-335C-27AC-7BC45FF632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7841" y="3819646"/>
            <a:ext cx="21334443" cy="1106424"/>
          </a:xfrm>
        </p:spPr>
        <p:txBody>
          <a:bodyPr>
            <a:normAutofit/>
          </a:bodyPr>
          <a:lstStyle>
            <a:lvl1pPr>
              <a:defRPr sz="6600" b="0">
                <a:solidFill>
                  <a:schemeClr val="tx1"/>
                </a:solidFill>
              </a:defRPr>
            </a:lvl1pPr>
          </a:lstStyle>
          <a:p>
            <a:r>
              <a:rPr lang="en-US"/>
              <a:t>This is Big Statement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E4404-A89C-4812-F2DC-98F0BCD7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42ACA-2C30-A143-980F-BD7679071E3E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7696F-CD6F-D625-89F5-AC3F2BAE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9F658D-CC5D-7FE6-B14F-98686A44A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4253952-F41B-BFBD-E1CE-04798347F8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55" y="6254537"/>
            <a:ext cx="21334443" cy="96167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Subhead Style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DB3902E0-D004-20D0-D695-D39DCB7C676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7142" y="7241676"/>
            <a:ext cx="21334443" cy="1106424"/>
          </a:xfrm>
        </p:spPr>
        <p:txBody>
          <a:bodyPr>
            <a:normAutofit/>
          </a:bodyPr>
          <a:lstStyle>
            <a:lvl1pPr marL="0" indent="0">
              <a:buNone/>
              <a:defRPr sz="2600" b="0">
                <a:solidFill>
                  <a:schemeClr val="accent2"/>
                </a:solidFill>
                <a:latin typeface="+mn-lt"/>
              </a:defRPr>
            </a:lvl1pPr>
            <a:lvl2pPr marL="914400" indent="0">
              <a:buNone/>
              <a:defRPr b="1">
                <a:latin typeface="+mj-lt"/>
              </a:defRPr>
            </a:lvl2pPr>
            <a:lvl3pPr marL="1828800" indent="0">
              <a:buNone/>
              <a:defRPr b="1">
                <a:latin typeface="+mj-lt"/>
              </a:defRPr>
            </a:lvl3pPr>
            <a:lvl4pPr marL="2743200" indent="0">
              <a:buNone/>
              <a:defRPr b="1">
                <a:latin typeface="+mj-lt"/>
              </a:defRPr>
            </a:lvl4pPr>
            <a:lvl5pPr marL="3657600" indent="0">
              <a:buNone/>
              <a:defRPr b="1">
                <a:latin typeface="+mj-lt"/>
              </a:defRPr>
            </a:lvl5pPr>
          </a:lstStyle>
          <a:p>
            <a:pPr lvl="0"/>
            <a:r>
              <a:rPr lang="en-US"/>
              <a:t>This is body copy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EE39FE6-4BCB-21CE-AE80-B10A04E4EF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5555" y="8389508"/>
            <a:ext cx="21334443" cy="1106424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This is a bulleted list style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E7302E2-5622-F86D-6F38-8EDD86D504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5555" y="9537342"/>
            <a:ext cx="21334443" cy="1109192"/>
          </a:xfrm>
        </p:spPr>
        <p:txBody>
          <a:bodyPr>
            <a:normAutofit/>
          </a:bodyPr>
          <a:lstStyle>
            <a:lvl1pPr>
              <a:buFont typeface="+mj-lt"/>
              <a:buAutoNum type="arabicPeriod"/>
              <a:defRPr sz="26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/>
            </a:lvl2pPr>
            <a:lvl3pPr>
              <a:buFont typeface="+mj-lt"/>
              <a:buAutoNum type="arabicPeriod"/>
              <a:defRPr/>
            </a:lvl3pPr>
            <a:lvl4pPr>
              <a:buFont typeface="+mj-lt"/>
              <a:buAutoNum type="arabicPeriod"/>
              <a:defRPr/>
            </a:lvl4pPr>
            <a:lvl5pP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This is a numbered list style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D7BE00FB-7931-6377-ADAA-82F196E0B4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1524000"/>
            <a:ext cx="21336000" cy="2286000"/>
          </a:xfrm>
        </p:spPr>
        <p:txBody>
          <a:bodyPr>
            <a:noAutofit/>
          </a:bodyPr>
          <a:lstStyle>
            <a:lvl1pPr marL="0" indent="0">
              <a:buNone/>
              <a:defRPr sz="12000" b="1" spc="-15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Cover Title Style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93E7E17-F918-34E0-5582-740966D2304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25588" y="5065295"/>
            <a:ext cx="21334412" cy="1147832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This is Page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0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37903227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4594E9-C3D3-4379-844C-2B9AD5DB5BCC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FF16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1DBA610-1B00-4793-93EF-335FD6688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86" y="-5332"/>
            <a:ext cx="1015116" cy="10149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746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hank You for Glob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4">
            <a:extLst>
              <a:ext uri="{FF2B5EF4-FFF2-40B4-BE49-F238E27FC236}">
                <a16:creationId xmlns:a16="http://schemas.microsoft.com/office/drawing/2014/main" id="{D51C7D12-BBC1-466E-B3E5-804F928A6C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2195" y="6680200"/>
            <a:ext cx="21162789" cy="3311492"/>
          </a:xfrm>
          <a:prstGeom prst="rect">
            <a:avLst/>
          </a:prstGeom>
        </p:spPr>
        <p:txBody>
          <a:bodyPr anchor="b"/>
          <a:lstStyle>
            <a:lvl1pPr algn="ctr">
              <a:defRPr sz="10800" b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</a:t>
            </a:r>
            <a:r>
              <a:rPr lang="pt-BR" err="1"/>
              <a:t>to</a:t>
            </a:r>
            <a:r>
              <a:rPr lang="pt-BR"/>
              <a:t> </a:t>
            </a:r>
            <a:r>
              <a:rPr lang="pt-BR" err="1"/>
              <a:t>add</a:t>
            </a:r>
            <a:r>
              <a:rPr lang="pt-BR"/>
              <a:t> </a:t>
            </a:r>
            <a:r>
              <a:rPr lang="pt-BR" err="1"/>
              <a:t>title</a:t>
            </a:r>
            <a:endParaRPr lang="pt-BR"/>
          </a:p>
        </p:txBody>
      </p:sp>
      <p:sp>
        <p:nvSpPr>
          <p:cNvPr id="27" name="Text Placeholder 18">
            <a:extLst>
              <a:ext uri="{FF2B5EF4-FFF2-40B4-BE49-F238E27FC236}">
                <a16:creationId xmlns:a16="http://schemas.microsoft.com/office/drawing/2014/main" id="{59522FF5-64E0-440B-96CE-9F0279A05A8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612195" y="10275413"/>
            <a:ext cx="21162789" cy="1402238"/>
          </a:xfrm>
          <a:prstGeom prst="rect">
            <a:avLst/>
          </a:prstGeom>
        </p:spPr>
        <p:txBody>
          <a:bodyPr lIns="0"/>
          <a:lstStyle>
            <a:lvl1pPr marL="0" indent="0" algn="ctr">
              <a:buNone/>
              <a:defRPr sz="40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add subtitle</a:t>
            </a:r>
          </a:p>
          <a:p>
            <a:pPr lvl="0"/>
            <a:r>
              <a:rPr lang="en-US"/>
              <a:t>and date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E0944084-26C7-BAD3-7801-C4C38A141E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0493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 Slid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0C93C9-B674-46C3-B266-14F79CE26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4688" y="616700"/>
            <a:ext cx="21165488" cy="1219200"/>
          </a:xfrm>
          <a:prstGeom prst="rect">
            <a:avLst/>
          </a:prstGeom>
        </p:spPr>
        <p:txBody>
          <a:bodyPr/>
          <a:lstStyle>
            <a:lvl1pPr>
              <a:defRPr sz="7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t-BR"/>
              <a:t>Click to </a:t>
            </a:r>
            <a:r>
              <a:rPr lang="pt-BR" err="1"/>
              <a:t>add</a:t>
            </a:r>
            <a:r>
              <a:rPr lang="pt-BR"/>
              <a:t> Agenda</a:t>
            </a:r>
          </a:p>
        </p:txBody>
      </p:sp>
    </p:spTree>
    <p:extLst>
      <p:ext uri="{BB962C8B-B14F-4D97-AF65-F5344CB8AC3E}">
        <p14:creationId xmlns:p14="http://schemas.microsoft.com/office/powerpoint/2010/main" val="4015225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"/>
          <p:cNvSpPr/>
          <p:nvPr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rgbClr val="111111"/>
          </a:solidFill>
          <a:ln w="12700">
            <a:miter lim="400000"/>
          </a:ln>
        </p:spPr>
        <p:txBody>
          <a:bodyPr lIns="91436" tIns="91436" rIns="91436" bIns="91436" anchor="ctr"/>
          <a:lstStyle/>
          <a:p>
            <a:pPr algn="ctr" defTabSz="3657782">
              <a:spcBef>
                <a:spcPts val="0"/>
              </a:spcBef>
              <a:defRPr sz="3600">
                <a:solidFill>
                  <a:srgbClr val="FFFFFF"/>
                </a:solidFill>
                <a:latin typeface="Gilroy Light"/>
                <a:ea typeface="Gilroy Light"/>
                <a:cs typeface="Gilroy Light"/>
                <a:sym typeface="Gilroy Light"/>
              </a:defRPr>
            </a:pPr>
            <a:endParaRPr sz="7200"/>
          </a:p>
        </p:txBody>
      </p:sp>
      <p:sp>
        <p:nvSpPr>
          <p:cNvPr id="34" name="TITRE"/>
          <p:cNvSpPr txBox="1">
            <a:spLocks noGrp="1"/>
          </p:cNvSpPr>
          <p:nvPr>
            <p:ph type="title" hasCustomPrompt="1"/>
          </p:nvPr>
        </p:nvSpPr>
        <p:spPr>
          <a:xfrm>
            <a:off x="2821945" y="1776864"/>
            <a:ext cx="8152287" cy="852040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TITRE</a:t>
            </a:r>
          </a:p>
        </p:txBody>
      </p:sp>
      <p:sp>
        <p:nvSpPr>
          <p:cNvPr id="3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821945" y="3178629"/>
            <a:ext cx="8152287" cy="4857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Tx/>
              <a:buSzTx/>
              <a:buNone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Tx/>
              <a:defRPr sz="3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Contenu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pic>
        <p:nvPicPr>
          <p:cNvPr id="36" name="Picture 10" descr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880" y="-5334"/>
            <a:ext cx="1015120" cy="1014984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114072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Dar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19E1B7E-AEC8-899D-4C17-14390A68091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2670874" y="0"/>
            <a:ext cx="22093428" cy="10658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587" y="4572000"/>
            <a:ext cx="16763999" cy="3429000"/>
          </a:xfrm>
        </p:spPr>
        <p:txBody>
          <a:bodyPr anchor="b">
            <a:normAutofit/>
          </a:bodyPr>
          <a:lstStyle>
            <a:lvl1pPr algn="l">
              <a:defRPr sz="6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Add Section Break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1FDE10-E76D-1D42-9511-AA37AD1FFC29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5B048D-599D-2F44-ED6D-00D288FE8C5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627506A7-1AF4-9EE1-27A7-0C09EE83DE4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5588" y="9975213"/>
            <a:ext cx="16764000" cy="1143000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Optional copy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A38CEE1-E302-7922-B8E4-2752E01C0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33348" y="9067800"/>
            <a:ext cx="16756240" cy="914400"/>
          </a:xfrm>
        </p:spPr>
        <p:txBody>
          <a:bodyPr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  <a:lvl2pPr marL="914400" indent="0">
              <a:buNone/>
              <a:defRPr>
                <a:latin typeface="+mj-lt"/>
              </a:defRPr>
            </a:lvl2pPr>
            <a:lvl3pPr marL="1828800" indent="0">
              <a:buNone/>
              <a:defRPr>
                <a:latin typeface="+mj-lt"/>
              </a:defRPr>
            </a:lvl3pPr>
            <a:lvl4pPr marL="2743200" indent="0">
              <a:buNone/>
              <a:defRPr>
                <a:latin typeface="+mj-lt"/>
              </a:defRPr>
            </a:lvl4pPr>
            <a:lvl5pPr marL="3657600" indent="0">
              <a:buNone/>
              <a:defRPr>
                <a:latin typeface="+mj-lt"/>
              </a:defRPr>
            </a:lvl5pPr>
          </a:lstStyle>
          <a:p>
            <a:pPr lvl="0"/>
            <a:r>
              <a:rPr lang="en-US" b="1"/>
              <a:t>Optional Subhead</a:t>
            </a:r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ED35E14A-84B7-BED8-891E-B50B2006EA69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17904" y="12829032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54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70D9306-01C6-4388-A26A-4CEA0B672ECB}"/>
              </a:ext>
            </a:extLst>
          </p:cNvPr>
          <p:cNvSpPr/>
          <p:nvPr userDrawn="1"/>
        </p:nvSpPr>
        <p:spPr>
          <a:xfrm>
            <a:off x="0" y="0"/>
            <a:ext cx="24387175" cy="1371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600"/>
          </a:p>
        </p:txBody>
      </p:sp>
      <p:pic>
        <p:nvPicPr>
          <p:cNvPr id="7" name="Picture 10">
            <a:extLst>
              <a:ext uri="{FF2B5EF4-FFF2-40B4-BE49-F238E27FC236}">
                <a16:creationId xmlns:a16="http://schemas.microsoft.com/office/drawing/2014/main" id="{C869CEC5-7FDA-4AD7-8765-7C16F187AA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4068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8">
            <a:extLst>
              <a:ext uri="{FF2B5EF4-FFF2-40B4-BE49-F238E27FC236}">
                <a16:creationId xmlns:a16="http://schemas.microsoft.com/office/drawing/2014/main" id="{93059ED1-2EE8-5311-3D9D-47B5FB05C4CD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1859895" y="1"/>
            <a:ext cx="12527281" cy="7638586"/>
          </a:xfrm>
          <a:prstGeom prst="rect">
            <a:avLst/>
          </a:prstGeom>
        </p:spPr>
      </p:pic>
      <p:pic>
        <p:nvPicPr>
          <p:cNvPr id="8" name="Graphic 10">
            <a:extLst>
              <a:ext uri="{FF2B5EF4-FFF2-40B4-BE49-F238E27FC236}">
                <a16:creationId xmlns:a16="http://schemas.microsoft.com/office/drawing/2014/main" id="{25710AF4-8AE7-0D64-D783-30BC3DFB983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14233" y="12828340"/>
            <a:ext cx="3566160" cy="277368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8F1895E-4C87-5E63-9CF8-AE9BAD54E1A7}"/>
              </a:ext>
            </a:extLst>
          </p:cNvPr>
          <p:cNvSpPr txBox="1">
            <a:spLocks/>
          </p:cNvSpPr>
          <p:nvPr userDrawn="1"/>
        </p:nvSpPr>
        <p:spPr>
          <a:xfrm>
            <a:off x="17302930" y="12877800"/>
            <a:ext cx="5577840" cy="228600"/>
          </a:xfrm>
          <a:prstGeom prst="rect">
            <a:avLst/>
          </a:prstGeom>
        </p:spPr>
        <p:txBody>
          <a:bodyPr vert="horz" lIns="182880" tIns="91440" rIns="182880" bIns="91440" rtlCol="0" anchor="ctr"/>
          <a:lstStyle>
            <a:defPPr>
              <a:defRPr lang="fr-FR"/>
            </a:defPPr>
            <a:lvl1pPr marL="0" algn="r" defTabSz="914400" rtl="0" eaLnBrk="1" latinLnBrk="0" hangingPunct="1">
              <a:defRPr sz="65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©Great Place To Work</a:t>
            </a:r>
            <a:r>
              <a:rPr lang="en-US" sz="1300" baseline="30000">
                <a:solidFill>
                  <a:srgbClr val="879298"/>
                </a:solidFill>
                <a:latin typeface="Century Gothic" panose="020F0302020204030204"/>
              </a:rPr>
              <a:t>®</a:t>
            </a:r>
            <a:r>
              <a:rPr lang="en-US" sz="1300">
                <a:solidFill>
                  <a:srgbClr val="879298"/>
                </a:solidFill>
                <a:latin typeface="Century Gothic" panose="020F0302020204030204"/>
              </a:rPr>
              <a:t> France. All Rights Reserved.</a:t>
            </a:r>
            <a:endParaRPr lang="en-US" sz="1300" baseline="30000">
              <a:solidFill>
                <a:srgbClr val="879298"/>
              </a:solidFill>
              <a:latin typeface="Century Gothic" panose="020F0302020204030204"/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2C4CB579-45B9-2FC1-0B21-6E5EE9291EC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87906" y="9542583"/>
            <a:ext cx="16715378" cy="7806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  <a:latin typeface="Gilroy SemiBold" panose="00000700000000000000" pitchFamily="50" charset="0"/>
              </a:defRPr>
            </a:lvl1pPr>
          </a:lstStyle>
          <a:p>
            <a:pPr lvl="0"/>
            <a:r>
              <a:rPr lang="fr-FR"/>
              <a:t>Sous-titre (optionnel)</a:t>
            </a:r>
          </a:p>
        </p:txBody>
      </p:sp>
      <p:sp>
        <p:nvSpPr>
          <p:cNvPr id="11" name="Espace réservé du texte 9">
            <a:extLst>
              <a:ext uri="{FF2B5EF4-FFF2-40B4-BE49-F238E27FC236}">
                <a16:creationId xmlns:a16="http://schemas.microsoft.com/office/drawing/2014/main" id="{A881D132-F515-D7D0-6BA9-8741BE8721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87908" y="5351803"/>
            <a:ext cx="16715378" cy="3309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0">
                <a:solidFill>
                  <a:srgbClr val="FF1628"/>
                </a:solidFill>
                <a:latin typeface="Gilroy Black" panose="00000A00000000000000" pitchFamily="50" charset="0"/>
              </a:defRPr>
            </a:lvl1pPr>
          </a:lstStyle>
          <a:p>
            <a:pPr lvl="0"/>
            <a:r>
              <a:rPr lang="fr-FR"/>
              <a:t>Titre présentation</a:t>
            </a:r>
          </a:p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9362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oc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>
          <a:xfrm>
            <a:off x="782369" y="668465"/>
            <a:ext cx="21945919" cy="779462"/>
          </a:xfrm>
          <a:prstGeom prst="rect">
            <a:avLst/>
          </a:prstGeom>
        </p:spPr>
        <p:txBody>
          <a:bodyPr vert="horz"/>
          <a:lstStyle>
            <a:lvl1pPr algn="l">
              <a:defRPr sz="3626" b="1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fr-FR" dirty="0"/>
              <a:t>Titre </a:t>
            </a:r>
            <a:r>
              <a:rPr lang="fr-FR" dirty="0" err="1"/>
              <a:t>bold</a:t>
            </a:r>
            <a:r>
              <a:rPr lang="fr-FR" dirty="0"/>
              <a:t> 20 pt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1658890" y="1447927"/>
            <a:ext cx="21069391" cy="653834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538" b="0" i="0" baseline="0">
                <a:solidFill>
                  <a:srgbClr val="FF0000"/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 lvl="0"/>
            <a:r>
              <a:rPr lang="fr-FR" dirty="0"/>
              <a:t>Sous-titre light 14 pt</a:t>
            </a:r>
          </a:p>
        </p:txBody>
      </p:sp>
    </p:spTree>
    <p:extLst>
      <p:ext uri="{BB962C8B-B14F-4D97-AF65-F5344CB8AC3E}">
        <p14:creationId xmlns:p14="http://schemas.microsoft.com/office/powerpoint/2010/main" val="355240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525588" y="3810001"/>
            <a:ext cx="21332125" cy="8381999"/>
          </a:xfrm>
        </p:spPr>
        <p:txBody>
          <a:bodyPr numCol="1" spcCol="914400"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 marL="3657600" indent="0">
              <a:buNone/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 one column full width content 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0"/>
            <a:r>
              <a:rPr lang="en-US"/>
              <a:t>Use the column tool to break up long text.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D1608-C329-C945-81CB-CDFB247E5F52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0B0FDA75-BA3C-F8D0-7F9B-76AF795C911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071115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4000"/>
            <a:ext cx="21305520" cy="9144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525588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one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61667" y="3810001"/>
            <a:ext cx="9880748" cy="8381999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This is another column</a:t>
            </a:r>
          </a:p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22BBF-60AA-C44D-B346-E5314B53F31D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5CE864-BBB1-B808-1AB6-324CB5786E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4274213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25589" y="3420207"/>
            <a:ext cx="990600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9" y="4572000"/>
            <a:ext cx="9906000" cy="760989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2925670" y="3420207"/>
            <a:ext cx="9934329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12943255" y="4589586"/>
            <a:ext cx="9934330" cy="7602414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81BF0-0327-A64C-BD69-44E422C8B63C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CCC4A4E-7520-3EBC-178E-017CDFB2742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8806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8901747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8910539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6A4FD-A527-CA40-B5AE-ACDE8C35AF45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269750" y="3447520"/>
            <a:ext cx="6583680" cy="779586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287334" y="4572000"/>
            <a:ext cx="658368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F8EA9F5-C330-0B98-7EBE-B441DE285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8F9009A-4B4D-5206-756B-61AF2D9CD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25588" y="3443532"/>
            <a:ext cx="6583680" cy="765988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Add 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FA49423D-CC1E-41CB-E2D4-158A292AD0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134952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4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525587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877172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Two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877171" y="4572000"/>
            <a:ext cx="4846319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00953-AFA0-854C-97D3-00C74C347FB3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FB6A5E5A-ADA5-51C6-7B82-8FB5C14CA9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28757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Three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AF54445-C10C-33B2-7220-0FF7C0F766C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2193588" y="4572000"/>
            <a:ext cx="488149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998C3A9E-85D5-8404-D669-B2A4E577778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570686" y="3505200"/>
            <a:ext cx="4846320" cy="762000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Four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B89F4372-55AC-3CD7-7DE2-5BC36978174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7570686" y="4572000"/>
            <a:ext cx="4846320" cy="7620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Add Text/ List / Click Icon to add Content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D399E56-062E-879F-436B-3E2DC90780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5588" y="1523999"/>
            <a:ext cx="21334412" cy="762001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5C7261C-1F17-363D-8037-581A4F6ACDB3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525587" y="3504496"/>
            <a:ext cx="4846320" cy="759655"/>
          </a:xfrm>
        </p:spPr>
        <p:txBody>
          <a:bodyPr anchor="b">
            <a:normAutofit/>
          </a:bodyPr>
          <a:lstStyle>
            <a:lvl1pPr marL="0" indent="0">
              <a:buNone/>
              <a:defRPr sz="3200" b="1">
                <a:solidFill>
                  <a:schemeClr val="tx1"/>
                </a:solidFill>
                <a:latin typeface="+mj-lt"/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Column Header One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AAAE69B6-4043-BD1C-35B5-2311C2AF540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5588" y="2438400"/>
            <a:ext cx="21336000" cy="609600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</p:spTree>
    <p:extLst>
      <p:ext uri="{BB962C8B-B14F-4D97-AF65-F5344CB8AC3E}">
        <p14:creationId xmlns:p14="http://schemas.microsoft.com/office/powerpoint/2010/main" val="2630387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193587" y="1523999"/>
            <a:ext cx="10666412" cy="10668001"/>
          </a:xfrm>
        </p:spPr>
        <p:txBody>
          <a:bodyPr>
            <a:normAutofit/>
          </a:bodyPr>
          <a:lstStyle>
            <a:lvl1pPr marL="342900" indent="-342900">
              <a:buFont typeface="System Font Regular"/>
              <a:buChar char="–"/>
              <a:defRPr sz="2600">
                <a:solidFill>
                  <a:schemeClr val="accent2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Click icon to add content or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7C949-879A-B74C-AE34-0754F971603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©Great Place To Work® Institute, Inc. All Rights Reserved.</a:t>
            </a:r>
            <a:endParaRPr lang="en-US" baseline="3000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748D1-B24F-F743-AFA7-ADB2C4425DB8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F47D733-7341-785D-8797-D17E16DA66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26259" y="1524000"/>
            <a:ext cx="9143300" cy="2284063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Add Page Title</a:t>
            </a:r>
          </a:p>
        </p:txBody>
      </p:sp>
      <p:sp>
        <p:nvSpPr>
          <p:cNvPr id="2" name="Text Placeholder 7">
            <a:extLst>
              <a:ext uri="{FF2B5EF4-FFF2-40B4-BE49-F238E27FC236}">
                <a16:creationId xmlns:a16="http://schemas.microsoft.com/office/drawing/2014/main" id="{ED1C33A2-0B63-4CC9-1BA9-C6A5E92E9A6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5599" y="3808063"/>
            <a:ext cx="9144263" cy="763937"/>
          </a:xfrm>
        </p:spPr>
        <p:txBody>
          <a:bodyPr>
            <a:normAutofit/>
          </a:bodyPr>
          <a:lstStyle>
            <a:lvl1pPr marL="0" indent="0">
              <a:buNone/>
              <a:defRPr sz="3200" b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en-US"/>
              <a:t>Optional Subhead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580564C-E133-3A8D-EDA7-DC978387AA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25587" y="5334000"/>
            <a:ext cx="9143999" cy="6858000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accent2"/>
                </a:solidFill>
              </a:defRPr>
            </a:lvl1pPr>
            <a:lvl2pPr>
              <a:defRPr sz="2600">
                <a:solidFill>
                  <a:schemeClr val="accent2"/>
                </a:solidFill>
              </a:defRPr>
            </a:lvl2pPr>
            <a:lvl3pPr>
              <a:defRPr sz="2600">
                <a:solidFill>
                  <a:schemeClr val="accent2"/>
                </a:solidFill>
              </a:defRPr>
            </a:lvl3pPr>
            <a:lvl4pPr>
              <a:defRPr sz="2600">
                <a:solidFill>
                  <a:schemeClr val="accent2"/>
                </a:solidFill>
              </a:defRPr>
            </a:lvl4pPr>
            <a:lvl5pPr>
              <a:defRPr sz="26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1784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7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5588" y="1523999"/>
            <a:ext cx="21305520" cy="1524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4479" y="3810000"/>
            <a:ext cx="21305520" cy="8382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9587" y="12877800"/>
            <a:ext cx="533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DFFCD784-572C-8A44-A60D-A24140E9EEE0}" type="datetime2">
              <a:rPr lang="en-US" smtClean="0"/>
              <a:t>Thursday, April 9, 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93147" y="12877799"/>
            <a:ext cx="557784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r>
              <a:rPr lang="en-US"/>
              <a:t>©Great Place To Work</a:t>
            </a:r>
            <a:r>
              <a:rPr lang="en-US" baseline="30000"/>
              <a:t>®</a:t>
            </a:r>
            <a:r>
              <a:rPr lang="en-US"/>
              <a:t> Institute, Inc. All Rights Reserved.</a:t>
            </a:r>
            <a:endParaRPr lang="en-US" baseline="30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130068" y="12877108"/>
            <a:ext cx="73152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accent4"/>
                </a:solidFill>
              </a:defRPr>
            </a:lvl1pPr>
          </a:lstStyle>
          <a:p>
            <a:fld id="{9B1748D1-B24F-F743-AFA7-ADB2C4425DB8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DD8A787-598B-7B7D-08A5-A7A8C77935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514234" y="12828340"/>
            <a:ext cx="3566160" cy="27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712" r:id="rId19"/>
    <p:sldLayoutId id="2147483713" r:id="rId20"/>
    <p:sldLayoutId id="2147483714" r:id="rId21"/>
    <p:sldLayoutId id="2147483715" r:id="rId22"/>
    <p:sldLayoutId id="2147483716" r:id="rId23"/>
    <p:sldLayoutId id="2147483717" r:id="rId24"/>
    <p:sldLayoutId id="2147483726" r:id="rId25"/>
  </p:sldLayoutIdLst>
  <p:hf hdr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5400" b="1" i="0" kern="1200" spc="-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600"/>
        </a:spcBef>
        <a:spcAft>
          <a:spcPts val="600"/>
        </a:spcAft>
        <a:buSzPct val="100000"/>
        <a:buFont typeface="System Font Regular"/>
        <a:buChar char="–"/>
        <a:defRPr sz="26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pos="14401">
          <p15:clr>
            <a:srgbClr val="F26B43"/>
          </p15:clr>
        </p15:guide>
        <p15:guide id="46" orient="horz" pos="960">
          <p15:clr>
            <a:srgbClr val="F26B43"/>
          </p15:clr>
        </p15:guide>
        <p15:guide id="47" pos="961">
          <p15:clr>
            <a:srgbClr val="F26B43"/>
          </p15:clr>
        </p15:guide>
        <p15:guide id="48" orient="horz" pos="7680">
          <p15:clr>
            <a:srgbClr val="F26B43"/>
          </p15:clr>
        </p15:guide>
        <p15:guide id="49" orient="horz" pos="2400">
          <p15:clr>
            <a:srgbClr val="F26B43"/>
          </p15:clr>
        </p15:guide>
        <p15:guide id="50" pos="1441">
          <p15:clr>
            <a:srgbClr val="A4A3A4"/>
          </p15:clr>
        </p15:guide>
        <p15:guide id="51" orient="horz" pos="1440">
          <p15:clr>
            <a:srgbClr val="A4A3A4"/>
          </p15:clr>
        </p15:guide>
        <p15:guide id="52" orient="horz" pos="1920">
          <p15:clr>
            <a:srgbClr val="A4A3A4"/>
          </p15:clr>
        </p15:guide>
        <p15:guide id="53" orient="horz" pos="2880">
          <p15:clr>
            <a:srgbClr val="A4A3A4"/>
          </p15:clr>
        </p15:guide>
        <p15:guide id="54" orient="horz" pos="3360">
          <p15:clr>
            <a:srgbClr val="A4A3A4"/>
          </p15:clr>
        </p15:guide>
        <p15:guide id="55" orient="horz" pos="3840">
          <p15:clr>
            <a:srgbClr val="A4A3A4"/>
          </p15:clr>
        </p15:guide>
        <p15:guide id="56" orient="horz" pos="4320">
          <p15:clr>
            <a:srgbClr val="A4A3A4"/>
          </p15:clr>
        </p15:guide>
        <p15:guide id="57" orient="horz" pos="4800">
          <p15:clr>
            <a:srgbClr val="A4A3A4"/>
          </p15:clr>
        </p15:guide>
        <p15:guide id="58" orient="horz" pos="5280">
          <p15:clr>
            <a:srgbClr val="A4A3A4"/>
          </p15:clr>
        </p15:guide>
        <p15:guide id="59" orient="horz" pos="5760">
          <p15:clr>
            <a:srgbClr val="A4A3A4"/>
          </p15:clr>
        </p15:guide>
        <p15:guide id="60" orient="horz" pos="6240">
          <p15:clr>
            <a:srgbClr val="A4A3A4"/>
          </p15:clr>
        </p15:guide>
        <p15:guide id="61" orient="horz" pos="6720">
          <p15:clr>
            <a:srgbClr val="A4A3A4"/>
          </p15:clr>
        </p15:guide>
        <p15:guide id="62" orient="horz" pos="7200">
          <p15:clr>
            <a:srgbClr val="A4A3A4"/>
          </p15:clr>
        </p15:guide>
        <p15:guide id="63" pos="1921">
          <p15:clr>
            <a:srgbClr val="A4A3A4"/>
          </p15:clr>
        </p15:guide>
        <p15:guide id="64" pos="2401">
          <p15:clr>
            <a:srgbClr val="A4A3A4"/>
          </p15:clr>
        </p15:guide>
        <p15:guide id="65" pos="2881">
          <p15:clr>
            <a:srgbClr val="A4A3A4"/>
          </p15:clr>
        </p15:guide>
        <p15:guide id="66" pos="3361">
          <p15:clr>
            <a:srgbClr val="A4A3A4"/>
          </p15:clr>
        </p15:guide>
        <p15:guide id="67" pos="3841">
          <p15:clr>
            <a:srgbClr val="A4A3A4"/>
          </p15:clr>
        </p15:guide>
        <p15:guide id="68" pos="4321">
          <p15:clr>
            <a:srgbClr val="A4A3A4"/>
          </p15:clr>
        </p15:guide>
        <p15:guide id="69" pos="4801">
          <p15:clr>
            <a:srgbClr val="A4A3A4"/>
          </p15:clr>
        </p15:guide>
        <p15:guide id="70" pos="5281">
          <p15:clr>
            <a:srgbClr val="A4A3A4"/>
          </p15:clr>
        </p15:guide>
        <p15:guide id="71" pos="5761">
          <p15:clr>
            <a:srgbClr val="A4A3A4"/>
          </p15:clr>
        </p15:guide>
        <p15:guide id="72" pos="6241">
          <p15:clr>
            <a:srgbClr val="A4A3A4"/>
          </p15:clr>
        </p15:guide>
        <p15:guide id="73" pos="6721">
          <p15:clr>
            <a:srgbClr val="A4A3A4"/>
          </p15:clr>
        </p15:guide>
        <p15:guide id="74" pos="7201">
          <p15:clr>
            <a:srgbClr val="A4A3A4"/>
          </p15:clr>
        </p15:guide>
        <p15:guide id="75" pos="7681">
          <p15:clr>
            <a:srgbClr val="A4A3A4"/>
          </p15:clr>
        </p15:guide>
        <p15:guide id="76" pos="8161">
          <p15:clr>
            <a:srgbClr val="A4A3A4"/>
          </p15:clr>
        </p15:guide>
        <p15:guide id="77" pos="8641">
          <p15:clr>
            <a:srgbClr val="A4A3A4"/>
          </p15:clr>
        </p15:guide>
        <p15:guide id="78" pos="9121">
          <p15:clr>
            <a:srgbClr val="A4A3A4"/>
          </p15:clr>
        </p15:guide>
        <p15:guide id="79" pos="9601">
          <p15:clr>
            <a:srgbClr val="A4A3A4"/>
          </p15:clr>
        </p15:guide>
        <p15:guide id="80" pos="10081">
          <p15:clr>
            <a:srgbClr val="A4A3A4"/>
          </p15:clr>
        </p15:guide>
        <p15:guide id="81" pos="10561">
          <p15:clr>
            <a:srgbClr val="A4A3A4"/>
          </p15:clr>
        </p15:guide>
        <p15:guide id="82" pos="11041">
          <p15:clr>
            <a:srgbClr val="A4A3A4"/>
          </p15:clr>
        </p15:guide>
        <p15:guide id="83" pos="11521">
          <p15:clr>
            <a:srgbClr val="A4A3A4"/>
          </p15:clr>
        </p15:guide>
        <p15:guide id="84" pos="12001">
          <p15:clr>
            <a:srgbClr val="A4A3A4"/>
          </p15:clr>
        </p15:guide>
        <p15:guide id="85" pos="12481">
          <p15:clr>
            <a:srgbClr val="A4A3A4"/>
          </p15:clr>
        </p15:guide>
        <p15:guide id="86" pos="12961">
          <p15:clr>
            <a:srgbClr val="A4A3A4"/>
          </p15:clr>
        </p15:guide>
        <p15:guide id="87" pos="13441">
          <p15:clr>
            <a:srgbClr val="A4A3A4"/>
          </p15:clr>
        </p15:guide>
        <p15:guide id="88" pos="1392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2115823-D08F-AAFF-15AD-6DBCA6B730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6884" y="-5334"/>
            <a:ext cx="1015116" cy="10149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4453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</p:sldLayoutIdLs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s://www.greatplacetowork.fr/" TargetMode="External"/><Relationship Id="rId7" Type="http://schemas.openxmlformats.org/officeDocument/2006/relationships/hyperlink" Target="https://www.youtube.com/channel/UCmTE26nXfunXgwxxhPaLdbA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linkedin.com/company/gptwfrance" TargetMode="External"/><Relationship Id="rId11" Type="http://schemas.openxmlformats.org/officeDocument/2006/relationships/image" Target="../media/image16.png"/><Relationship Id="rId5" Type="http://schemas.openxmlformats.org/officeDocument/2006/relationships/hyperlink" Target="https://www.instagram.com/gptw_france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twitter.com/gptw_france" TargetMode="External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FB01FB-F9B2-5F51-F3BA-53ACCBA193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/>
              <a:t>Slovenian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879B564-7AAB-9159-CE6B-0308235591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C26139A-57C2-885D-7816-A9927F8DE5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4049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2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44876"/>
              </p:ext>
            </p:extLst>
          </p:nvPr>
        </p:nvGraphicFramePr>
        <p:xfrm>
          <a:off x="386979" y="1795056"/>
          <a:ext cx="23663828" cy="1182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37021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9497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57526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COMMUNICATION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  <a:endParaRPr sz="2800" b="1" kern="1200" dirty="0">
                        <a:solidFill>
                          <a:schemeClr val="accen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keeps me informed about important issues and changes.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Vodstvo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me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obvešča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o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pomembnih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vprašanjih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 in </a:t>
                      </a:r>
                      <a:r>
                        <a:rPr lang="fr-FR" sz="2000" dirty="0" err="1">
                          <a:solidFill>
                            <a:srgbClr val="000000"/>
                          </a:solidFill>
                          <a:latin typeface="Gilroy"/>
                        </a:rPr>
                        <a:t>spremembah</a:t>
                      </a:r>
                      <a:r>
                        <a:rPr lang="fr-FR" sz="2000" dirty="0">
                          <a:solidFill>
                            <a:srgbClr val="000000"/>
                          </a:solidFill>
                          <a:latin typeface="Gilroy"/>
                        </a:rPr>
                        <a:t>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makes its expectations clear.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Vodstvo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jasno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izraža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svoja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pričakovanja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ask management any reasonable question and get a straight answer.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Članom vodstva lahko zastavim kakršnokoli razumno vprašanje in dobim neposreden odgovor.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approachable, easy to talk with.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Vodstvo je odprto in prijazno; preprosto se je pogovarjati z njimi.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COMPETENCES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competent at running the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Vodstvo je sposobno upravljati podjetje.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hires people who fit in well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Vodstvo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zaposluje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ljudi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vanj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sodijo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does a good job of assigning and coordinating people.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Vodstvo se pri razporejanju in usklajevanju ljudi vselej izkaže.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trusts people to do a good job without watching over their shoulders.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Vodstvo nam zaupa, da bomo delo dobro opravili, ne da bi nam stalno gledali pod roke.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given a lot of responsibility.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Zaposleni imamo tukaj veliko odgovornosti.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has a clear view of where the organization is going and how to get there.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Vodstvo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ima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jasno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začrtane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cilje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kako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jih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doseči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INTEGRITY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Management delivers on its promises.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Vodstvo drži obljube.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Management's actions match its words.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Dejanja vodstva ustrezajo njihovim besedam.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believe management would lay people off only as a last resort.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Menim, da bi vodstvo zaposlene odpustilo le, če ne bi bilo nobene druge možnosti.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is honest and ethical in its business practices.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Vodstvo svoje delo opravlja pošteno in etično.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executives fully embody the best characteristics of our company.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Vodilni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služijo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zgled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najboljših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lastnosti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organizacije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7544461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CREDIBILITY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5FD2CC90-D7BE-0722-51AC-A7C3BFD322FE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3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580517"/>
              </p:ext>
            </p:extLst>
          </p:nvPr>
        </p:nvGraphicFramePr>
        <p:xfrm>
          <a:off x="386979" y="1795056"/>
          <a:ext cx="23427179" cy="1119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3258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00168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31408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37689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397818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927512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SUPPORT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j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offered training or development to further myself professionally.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voljo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mi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usposabljanje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priložnosti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poklicno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napredovanje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given the resources and equipment to do my job.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opravljanje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svojega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dela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imam 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voljo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ustrezne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vire in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opremo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appreciation for good work and extra effort.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Vodstvo ceni dobro opravljeno delo in dodaten trud.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recognizes honest mistakes as part of doing business.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Vodstvo obravnava nenamerne napake kot del posla.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celebrate people who try new and better ways of doing things, regardless of the outcome.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Tu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cenimo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predvsem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to, da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poskušamo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stvari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narediti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nov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boljši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način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- ne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glede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končni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izid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COLLABORATION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genuinely seeks and responds to suggestions and ideas.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Vodstvo resnično išče in se odziva na predloge in ideje.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involves people in decisions that affect their jobs or work environment.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Vodstvo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nas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sprejemanju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odločitev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vplivajo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naše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delo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delovno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okolje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povpraša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po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mnenju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ATTENTION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physically safe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 fizičnem smislu je to povsem varno delovno okolje.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psychologically and emotionally healthy place to work.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 psihološkem in čustvenem smislu je to zdravo delovno okolje.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facilities contribute to a good working environment.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Ureditev prostorov prispeva k spodbudnemu delovnemu okolju.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able to take time off from work when I think it's necessary.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Če se mi zdi potrebno, si lahko vzamem prosto.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are encouraged to balance their work life and their personal life.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Zaposlene se vzpodbuja, da uskladijo delo in zasebno življenje.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Management shows a sincere interest in me as a person, not just an employee.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Vodstvo odkrito pokaže, da jih zanimam tudi kot oseba, ne le kot zaposleni.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375900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We have special and unique benefits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Deležni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smo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posebnih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edinstvenih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ugodnosti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01790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RESPECT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CAC436E4-256C-3C95-6815-39B9E1A282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4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874476"/>
              </p:ext>
            </p:extLst>
          </p:nvPr>
        </p:nvGraphicFramePr>
        <p:xfrm>
          <a:off x="386979" y="1795056"/>
          <a:ext cx="23163213" cy="99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1624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222252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45861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75033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41963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276480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EQUITY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paid fairly for the work they do.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Plačani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smo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opravljenemu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delu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ustrezno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receive a fair share of the profits made by this organization.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Mislim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da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prejemam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pravičen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delež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dobička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ustvarja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ta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organizacija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Everyone has an opportunity to get special recognition.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Vsakdo ima priložnost, da prejme priznanje za svoje zasluge.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am treated as a full member here regardless of my position.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podjetju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glede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svoj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položaj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obravnavan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kot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enakopraven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član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IMPARTIALITY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Promotions go to those who best deserve them.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Napredujejo tisti, ki si to res najbolj zaslužijo.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Managers avoid playing favorites.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Vodje niso pristranski.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avoid politicking and backstabbing as ways to get things done.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Težav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rešujemo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politiziranjem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metanjem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polen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pod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noge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C00000"/>
                          </a:solidFill>
                          <a:latin typeface="Gilroy"/>
                        </a:rPr>
                        <a:t>JUSTICE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age.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 nas so zaposleni ne glede na svojo starost obravnavani enakopravno.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race.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 nas so zaposleni ne glede na svojo rasno pripadnost obravnavani enakopravno.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gender.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Zaposleni so pri nas ne glede na svoj spol obravnavani enakopravno.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treated fairly regardless of their sexual orientation.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 nas so zaposleni obravnavani enakopravno, ne glede na spolno usmerjenost.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If I am unfairly treated, I believe I'll be given a fair shake if I appeal.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primeru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da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nepravično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obravnavan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se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lahko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pritožim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saj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da bodo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nadrejeni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kritiko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sprejeli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kot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dobronamerno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73393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C00000"/>
                </a:solidFill>
                <a:latin typeface="Gilroy ExtraBold Italic"/>
              </a:rPr>
              <a:t>FAIRNESS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7B32659-4316-78F9-DEB2-E65165ED70DF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5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731402"/>
              </p:ext>
            </p:extLst>
          </p:nvPr>
        </p:nvGraphicFramePr>
        <p:xfrm>
          <a:off x="386979" y="1795056"/>
          <a:ext cx="23362498" cy="931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1656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10273938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PERSONAL JOB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I make a difference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Čutim, da sem v podjetju pomemben.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My work has special meaning: this is not "just a job."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Delo mi veliko pomeni in mi daje smisel – je več kot le "služba".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TEAM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I look at what we accomplish, I feel a sense of pride.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Ko gledam, kaj dosegamo, občutim kar nekaj ponosa.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are willing to give extra to get the job done.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uspešno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opravljeno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nalogo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smo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pripravljeni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delati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več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here quickly adapt to changes needed for our organization's success.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Sodelavci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hitro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prilagodimo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spremembam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če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to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pripomore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k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uspehu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naše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organizacije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4343"/>
                          </a:solidFill>
                          <a:latin typeface="Gilroy"/>
                        </a:rPr>
                        <a:t>COMPANY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lang="en-US" sz="7200" b="0" dirty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want to work here for a long time.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 tem podjetju želim delati še dolgo.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Gilroy"/>
                        </a:rPr>
                        <a:t>I'm proud to tell others I work here.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Ljudem ponosno povem, da delam tukaj.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look forward to coming to work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Zaposleni se veselimo vsakega novega delovnega dne.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9799496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feel good about the ways we contribute to the community.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Veseli me, da na različne načine prispevamo k skupnosti.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52258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would strongly endorse my company to friends and family as a great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Prijateljem in družini bi mojo organizacijo priporočil kot zelo dobrega delodajalca.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62249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Our customers would rate the service we deliver as "excellent."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lang="en-US"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lang="en-US" sz="7200" b="0" dirty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mnenju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strank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naše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storitve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vrhunske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793936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1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4343"/>
                </a:solidFill>
                <a:latin typeface="Gilroy ExtraBold Italic"/>
              </a:rPr>
              <a:t>PRIDE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FCBDB8AA-5F1A-56DB-AB50-BCD59009411C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E45C94-FB6B-4675-B008-3EF20E9C2C19}"/>
              </a:ext>
            </a:extLst>
          </p:cNvPr>
          <p:cNvSpPr txBox="1">
            <a:spLocks/>
          </p:cNvSpPr>
          <p:nvPr/>
        </p:nvSpPr>
        <p:spPr>
          <a:xfrm>
            <a:off x="1587" y="13053746"/>
            <a:ext cx="1168580" cy="612000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5C2491-57EA-4E59-84F3-87718305DB9C}" type="slidenum">
              <a:rPr lang="fr-FR" sz="3200"/>
              <a:pPr/>
              <a:t>6</a:t>
            </a:fld>
            <a:endParaRPr lang="fr-FR" sz="3600"/>
          </a:p>
        </p:txBody>
      </p:sp>
      <p:graphicFrame>
        <p:nvGraphicFramePr>
          <p:cNvPr id="4" name="Tableau">
            <a:extLst>
              <a:ext uri="{FF2B5EF4-FFF2-40B4-BE49-F238E27FC236}">
                <a16:creationId xmlns:a16="http://schemas.microsoft.com/office/drawing/2014/main" id="{41A31140-7032-39C4-7AF9-7C3E8BCFB5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003268"/>
              </p:ext>
            </p:extLst>
          </p:nvPr>
        </p:nvGraphicFramePr>
        <p:xfrm>
          <a:off x="386979" y="1992923"/>
          <a:ext cx="23163213" cy="681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25420">
                  <a:extLst>
                    <a:ext uri="{9D8B030D-6E8A-4147-A177-3AD203B41FA5}">
                      <a16:colId xmlns:a16="http://schemas.microsoft.com/office/drawing/2014/main" val="3049651090"/>
                    </a:ext>
                  </a:extLst>
                </a:gridCol>
                <a:gridCol w="1187455">
                  <a:extLst>
                    <a:ext uri="{9D8B030D-6E8A-4147-A177-3AD203B41FA5}">
                      <a16:colId xmlns:a16="http://schemas.microsoft.com/office/drawing/2014/main" val="2573229057"/>
                    </a:ext>
                  </a:extLst>
                </a:gridCol>
                <a:gridCol w="1113239">
                  <a:extLst>
                    <a:ext uri="{9D8B030D-6E8A-4147-A177-3AD203B41FA5}">
                      <a16:colId xmlns:a16="http://schemas.microsoft.com/office/drawing/2014/main" val="3001085812"/>
                    </a:ext>
                  </a:extLst>
                </a:gridCol>
                <a:gridCol w="1335886">
                  <a:extLst>
                    <a:ext uri="{9D8B030D-6E8A-4147-A177-3AD203B41FA5}">
                      <a16:colId xmlns:a16="http://schemas.microsoft.com/office/drawing/2014/main" val="309770465"/>
                    </a:ext>
                  </a:extLst>
                </a:gridCol>
                <a:gridCol w="429380">
                  <a:extLst>
                    <a:ext uri="{9D8B030D-6E8A-4147-A177-3AD203B41FA5}">
                      <a16:colId xmlns:a16="http://schemas.microsoft.com/office/drawing/2014/main" val="188052759"/>
                    </a:ext>
                  </a:extLst>
                </a:gridCol>
                <a:gridCol w="9671833">
                  <a:extLst>
                    <a:ext uri="{9D8B030D-6E8A-4147-A177-3AD203B41FA5}">
                      <a16:colId xmlns:a16="http://schemas.microsoft.com/office/drawing/2014/main" val="227799405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-/+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"/>
                        </a:rPr>
                        <a:t>+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67586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INTIMACY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2400" b="0" kern="1200">
                        <a:solidFill>
                          <a:schemeClr val="tx1"/>
                        </a:solidFill>
                        <a:latin typeface="Gilroy SemiBold" panose="00000700000000000000" pitchFamily="50" charset="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>
                          <a:solidFill>
                            <a:schemeClr val="accent1"/>
                          </a:solidFill>
                          <a:latin typeface="Gilroy"/>
                        </a:rPr>
                        <a:t>COPY/PASTE</a:t>
                      </a: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21239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I can be myself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delovnem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mestu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 mi ni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treba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pretvarjati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in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sem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lahko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tak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kakršen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sem.</a:t>
                      </a:r>
                      <a:endParaRPr lang="nl-NL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3882659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celebrate special events around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Posebne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dogodke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skupaj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proslavimo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9165654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People care about each other here.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l-PL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 nas skrbimo drug za drugega.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563180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>
                          <a:solidFill>
                            <a:srgbClr val="FF8585"/>
                          </a:solidFill>
                          <a:latin typeface="Gilroy"/>
                        </a:rPr>
                        <a:t>HOSPITALITY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079966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This is a fun place to work.</a:t>
                      </a:r>
                      <a:endParaRPr sz="2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180000" marR="180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pt-BR" sz="2000" kern="120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Na tem delovnem mestu res uživam.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6113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you join the company, you are made to feel welcome.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vse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novo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zaposlene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je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poskrbljeno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da se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počutijo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dobrodošli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485475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When people change jobs or work units, they are made to feel right at home.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Kadar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zaposleni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zamenjajo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delovno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mesto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ali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enoto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je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poskrbljeno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, da se na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novem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delovnem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mestu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počutijo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2000" kern="1200" dirty="0" err="1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prijetno</a:t>
                      </a:r>
                      <a:r>
                        <a:rPr lang="fr-FR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8437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b="1" dirty="0">
                          <a:solidFill>
                            <a:srgbClr val="FF8585"/>
                          </a:solidFill>
                          <a:latin typeface="Gilroy"/>
                        </a:rPr>
                        <a:t>COMMUNITY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Gilroy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Gilroy SemiBold"/>
                        </a:rPr>
                        <a:t> </a:t>
                      </a:r>
                      <a:endParaRPr sz="7200" b="0">
                        <a:solidFill>
                          <a:schemeClr val="tx1"/>
                        </a:solidFill>
                        <a:latin typeface="Gilroy SemiBold" panose="00000700000000000000" pitchFamily="50" charset="0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rgbClr val="FFFFFF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defRPr/>
                      </a:pPr>
                      <a:endParaRPr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763312"/>
                  </a:ext>
                </a:extLst>
              </a:tr>
              <a:tr h="626400">
                <a:tc>
                  <a:txBody>
                    <a:bodyPr/>
                    <a:lstStyle/>
                    <a:p>
                      <a:pPr algn="r">
                        <a:defRPr/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Gilroy"/>
                        </a:rPr>
                        <a:t>You can count on people to cooperate.</a:t>
                      </a:r>
                      <a:endParaRPr sz="7200" b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180000" marR="1828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828800" rtl="0" eaLnBrk="1" latinLnBrk="0" hangingPunct="1">
                        <a:defRPr/>
                      </a:pPr>
                      <a:endParaRPr sz="22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>
                          <a:solidFill>
                            <a:scrgbClr r="89001" g="89001" b="89001"/>
                          </a:solidFill>
                          <a:latin typeface="Gilroy"/>
                        </a:rPr>
                        <a:t> </a:t>
                      </a:r>
                      <a:endParaRPr sz="7200" b="0">
                        <a:latin typeface="+mj-lt"/>
                      </a:endParaRPr>
                    </a:p>
                  </a:txBody>
                  <a:tcPr marL="182880" marR="182880" marT="91440" marB="9144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it-IT" sz="2000" kern="1200" dirty="0">
                          <a:solidFill>
                            <a:srgbClr val="000000"/>
                          </a:solidFill>
                          <a:latin typeface="Gilroy"/>
                          <a:ea typeface="+mn-ea"/>
                          <a:cs typeface="+mn-cs"/>
                        </a:rPr>
                        <a:t>Sodelavci so pripravljeni sodelovati in pomagati.</a:t>
                      </a:r>
                      <a:endParaRPr lang="hi-IN" sz="2000" kern="1200" dirty="0">
                        <a:solidFill>
                          <a:srgbClr val="000000"/>
                        </a:solidFill>
                        <a:latin typeface="Gilroy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344898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:a16="http://schemas.microsoft.com/office/drawing/2014/main" id="{F7794AD7-67B0-8E85-2FE2-E6FD3A22A6E4}"/>
              </a:ext>
            </a:extLst>
          </p:cNvPr>
          <p:cNvSpPr txBox="1">
            <a:spLocks/>
          </p:cNvSpPr>
          <p:nvPr/>
        </p:nvSpPr>
        <p:spPr>
          <a:xfrm>
            <a:off x="2255688" y="615950"/>
            <a:ext cx="1230979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sz="6400" b="1" dirty="0">
                <a:solidFill>
                  <a:srgbClr val="FF8585"/>
                </a:solidFill>
                <a:latin typeface="Gilroy ExtraBold Italic"/>
              </a:rPr>
              <a:t>CAMARADERIE</a:t>
            </a:r>
            <a:endParaRPr sz="7200" dirty="0"/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418B3ABD-883E-00F6-2BC1-C47F75A9A93B}"/>
              </a:ext>
            </a:extLst>
          </p:cNvPr>
          <p:cNvSpPr/>
          <p:nvPr/>
        </p:nvSpPr>
        <p:spPr>
          <a:xfrm>
            <a:off x="22143423" y="615950"/>
            <a:ext cx="1406769" cy="1376973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Cartedevoeux_Carré.jpg" descr="Photo_Cartedevoeux_Carré.jpg">
            <a:extLst>
              <a:ext uri="{FF2B5EF4-FFF2-40B4-BE49-F238E27FC236}">
                <a16:creationId xmlns:a16="http://schemas.microsoft.com/office/drawing/2014/main" id="{F8EBFF88-8AC0-4941-1537-6D34D2949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934" r="5439" b="6374"/>
          <a:stretch/>
        </p:blipFill>
        <p:spPr>
          <a:xfrm>
            <a:off x="13082589" y="1853655"/>
            <a:ext cx="11303000" cy="952554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exte 1">
            <a:extLst>
              <a:ext uri="{FF2B5EF4-FFF2-40B4-BE49-F238E27FC236}">
                <a16:creationId xmlns:a16="http://schemas.microsoft.com/office/drawing/2014/main" id="{D4F7021D-6439-AFC5-A167-485B623F56F5}"/>
              </a:ext>
            </a:extLst>
          </p:cNvPr>
          <p:cNvSpPr/>
          <p:nvPr/>
        </p:nvSpPr>
        <p:spPr>
          <a:xfrm>
            <a:off x="2800859" y="1945987"/>
            <a:ext cx="7455076" cy="113877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just" defTabSz="1828800"/>
            <a:r>
              <a:rPr lang="fr-FR" sz="6800" dirty="0" err="1">
                <a:solidFill>
                  <a:prstClr val="white"/>
                </a:solidFill>
                <a:latin typeface="Gilroy"/>
              </a:rPr>
              <a:t>Your</a:t>
            </a:r>
            <a:r>
              <a:rPr lang="fr-FR" sz="6800" dirty="0">
                <a:solidFill>
                  <a:prstClr val="white"/>
                </a:solidFill>
                <a:latin typeface="Gilroy"/>
              </a:rPr>
              <a:t> contact</a:t>
            </a:r>
          </a:p>
        </p:txBody>
      </p:sp>
      <p:sp>
        <p:nvSpPr>
          <p:cNvPr id="12" name="Texte 1">
            <a:extLst>
              <a:ext uri="{FF2B5EF4-FFF2-40B4-BE49-F238E27FC236}">
                <a16:creationId xmlns:a16="http://schemas.microsoft.com/office/drawing/2014/main" id="{26E19A28-0556-40BF-3523-49EF49D37245}"/>
              </a:ext>
            </a:extLst>
          </p:cNvPr>
          <p:cNvSpPr/>
          <p:nvPr/>
        </p:nvSpPr>
        <p:spPr>
          <a:xfrm>
            <a:off x="2800859" y="3563732"/>
            <a:ext cx="8901116" cy="21114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>
                <a:solidFill>
                  <a:prstClr val="white"/>
                </a:solidFill>
                <a:latin typeface="Gilroy"/>
              </a:rPr>
              <a:t>Victoria Vaguet-Aubert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Key Accounts &amp; Project Manager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victoria.vaguet-aubert@greatplacetowork.com</a:t>
            </a:r>
          </a:p>
          <a:p>
            <a:pPr defTabSz="1828800">
              <a:lnSpc>
                <a:spcPts val="1600"/>
              </a:lnSpc>
              <a:spcBef>
                <a:spcPts val="3000"/>
              </a:spcBef>
            </a:pPr>
            <a:r>
              <a:rPr lang="en-ZA" sz="3000" dirty="0">
                <a:solidFill>
                  <a:prstClr val="white"/>
                </a:solidFill>
                <a:latin typeface="Gilroy"/>
              </a:rPr>
              <a:t>+ 33 6 27 87 50 33</a:t>
            </a:r>
          </a:p>
        </p:txBody>
      </p:sp>
      <p:sp>
        <p:nvSpPr>
          <p:cNvPr id="13" name="Texte 1">
            <a:extLst>
              <a:ext uri="{FF2B5EF4-FFF2-40B4-BE49-F238E27FC236}">
                <a16:creationId xmlns:a16="http://schemas.microsoft.com/office/drawing/2014/main" id="{4DEB0A99-8A59-8611-4E23-FD939A71F400}"/>
              </a:ext>
            </a:extLst>
          </p:cNvPr>
          <p:cNvSpPr/>
          <p:nvPr/>
        </p:nvSpPr>
        <p:spPr>
          <a:xfrm>
            <a:off x="2800859" y="6553798"/>
            <a:ext cx="7455076" cy="240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Great Place to Work France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1, bis avenue de la République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75011 Paris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</a:rPr>
              <a:t>+33 (0)1 44 83 87 10</a:t>
            </a:r>
          </a:p>
          <a:p>
            <a:pPr algn="just" defTabSz="1828800"/>
            <a:r>
              <a:rPr lang="fr-FR" sz="3000">
                <a:solidFill>
                  <a:prstClr val="white"/>
                </a:solidFill>
                <a:latin typeface="Gilroy"/>
                <a:hlinkClick r:id="rId3"/>
              </a:rPr>
              <a:t>www.greatplaceotowork.fr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sp>
        <p:nvSpPr>
          <p:cNvPr id="31" name="Texte 1">
            <a:extLst>
              <a:ext uri="{FF2B5EF4-FFF2-40B4-BE49-F238E27FC236}">
                <a16:creationId xmlns:a16="http://schemas.microsoft.com/office/drawing/2014/main" id="{D1B53E89-3292-F7C3-31FE-BB111D99CB45}"/>
              </a:ext>
            </a:extLst>
          </p:cNvPr>
          <p:cNvSpPr/>
          <p:nvPr/>
        </p:nvSpPr>
        <p:spPr>
          <a:xfrm>
            <a:off x="3577789" y="9577899"/>
            <a:ext cx="7455076" cy="18806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4"/>
              </a:rPr>
              <a:t>Twitter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5"/>
              </a:rPr>
              <a:t>Instagram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6"/>
              </a:rPr>
              <a:t>LinkedIn</a:t>
            </a:r>
            <a:endParaRPr lang="fr-FR" sz="3000">
              <a:solidFill>
                <a:prstClr val="white"/>
              </a:solidFill>
              <a:latin typeface="Gilroy"/>
            </a:endParaRPr>
          </a:p>
          <a:p>
            <a:pPr algn="just" defTabSz="1828800">
              <a:lnSpc>
                <a:spcPts val="1600"/>
              </a:lnSpc>
              <a:spcBef>
                <a:spcPts val="2400"/>
              </a:spcBef>
            </a:pPr>
            <a:r>
              <a:rPr lang="fr-FR" sz="3000">
                <a:solidFill>
                  <a:prstClr val="white"/>
                </a:solidFill>
                <a:latin typeface="Gilroy"/>
                <a:hlinkClick r:id="rId7"/>
              </a:rPr>
              <a:t>YouTube</a:t>
            </a:r>
            <a:endParaRPr lang="fr-FR" sz="3000">
              <a:solidFill>
                <a:prstClr val="white"/>
              </a:solidFill>
              <a:latin typeface="Gilroy"/>
            </a:endParaRPr>
          </a:p>
        </p:txBody>
      </p:sp>
      <p:pic>
        <p:nvPicPr>
          <p:cNvPr id="4" name="Image 3" descr="Une image contenant cercle, noir et blanc, croquis, Graphique  Description générée automatiquement">
            <a:extLst>
              <a:ext uri="{FF2B5EF4-FFF2-40B4-BE49-F238E27FC236}">
                <a16:creationId xmlns:a16="http://schemas.microsoft.com/office/drawing/2014/main" id="{5F377A7B-F469-4D12-42DE-F18B23AD87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824" y="9979377"/>
            <a:ext cx="461966" cy="461966"/>
          </a:xfrm>
          <a:prstGeom prst="rect">
            <a:avLst/>
          </a:prstGeom>
        </p:spPr>
      </p:pic>
      <p:pic>
        <p:nvPicPr>
          <p:cNvPr id="6" name="Image 5" descr="Une image contenant logo, cercle, Police, Graphique  Description générée automatiquement">
            <a:extLst>
              <a:ext uri="{FF2B5EF4-FFF2-40B4-BE49-F238E27FC236}">
                <a16:creationId xmlns:a16="http://schemas.microsoft.com/office/drawing/2014/main" id="{41F5943B-D605-EEF1-A7F5-38C021D754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688" y="10526577"/>
            <a:ext cx="461966" cy="461966"/>
          </a:xfrm>
          <a:prstGeom prst="rect">
            <a:avLst/>
          </a:prstGeom>
        </p:spPr>
      </p:pic>
      <p:pic>
        <p:nvPicPr>
          <p:cNvPr id="8" name="Image 7" descr="Une image contenant clipart, silhouette  Description générée automatiquement">
            <a:extLst>
              <a:ext uri="{FF2B5EF4-FFF2-40B4-BE49-F238E27FC236}">
                <a16:creationId xmlns:a16="http://schemas.microsoft.com/office/drawing/2014/main" id="{2948C95B-4ABD-E430-7539-F1BC6A9C4F5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37" y="9432177"/>
            <a:ext cx="457204" cy="461966"/>
          </a:xfrm>
          <a:prstGeom prst="rect">
            <a:avLst/>
          </a:prstGeom>
        </p:spPr>
      </p:pic>
      <p:pic>
        <p:nvPicPr>
          <p:cNvPr id="10" name="Image 9" descr="Une image contenant logo, symbole, Graphique, blanc  Description générée automatiquement">
            <a:extLst>
              <a:ext uri="{FF2B5EF4-FFF2-40B4-BE49-F238E27FC236}">
                <a16:creationId xmlns:a16="http://schemas.microsoft.com/office/drawing/2014/main" id="{1654660F-D4C2-D3B8-E07E-41A313ABCEF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456" y="11073777"/>
            <a:ext cx="523878" cy="37147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ptw_2.0.2">
  <a:themeElements>
    <a:clrScheme name="GPTW 2022">
      <a:dk1>
        <a:srgbClr val="11131C"/>
      </a:dk1>
      <a:lt1>
        <a:srgbClr val="FFFFFF"/>
      </a:lt1>
      <a:dk2>
        <a:srgbClr val="11131C"/>
      </a:dk2>
      <a:lt2>
        <a:srgbClr val="F5F8F6"/>
      </a:lt2>
      <a:accent1>
        <a:srgbClr val="FF1628"/>
      </a:accent1>
      <a:accent2>
        <a:srgbClr val="32383F"/>
      </a:accent2>
      <a:accent3>
        <a:srgbClr val="555E66"/>
      </a:accent3>
      <a:accent4>
        <a:srgbClr val="879298"/>
      </a:accent4>
      <a:accent5>
        <a:srgbClr val="C3CCCC"/>
      </a:accent5>
      <a:accent6>
        <a:srgbClr val="DEE5E3"/>
      </a:accent6>
      <a:hlink>
        <a:srgbClr val="FF1628"/>
      </a:hlink>
      <a:folHlink>
        <a:srgbClr val="FF404E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ptw_2.0.2" id="{DDFCD0F4-6742-C440-8944-290C84320CFD}" vid="{0ACC125B-7471-474D-9EC4-7696BEF6CF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nalisé 3">
      <a:majorFont>
        <a:latin typeface="Gilroy"/>
        <a:ea typeface=""/>
        <a:cs typeface=""/>
      </a:majorFont>
      <a:minorFont>
        <a:latin typeface="Gilro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1400" dirty="0">
            <a:latin typeface="Gilroy" panose="00000500000000000000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d50e21-f1a8-4c24-b997-c32e161f1a78">
      <Terms xmlns="http://schemas.microsoft.com/office/infopath/2007/PartnerControls"/>
    </lcf76f155ced4ddcb4097134ff3c332f>
    <TaxCatchAll xmlns="de0e8aec-eaf3-4907-b8bf-446c97b03df8" xsi:nil="true"/>
    <SharedWithUsers xmlns="de0e8aec-eaf3-4907-b8bf-446c97b03df8">
      <UserInfo>
        <DisplayName>Jörg Spreitzer</DisplayName>
        <AccountId>4003</AccountId>
        <AccountType/>
      </UserInfo>
      <UserInfo>
        <DisplayName>Suellen Pires Moreira</DisplayName>
        <AccountId>162</AccountId>
        <AccountType/>
      </UserInfo>
    </SharedWithUsers>
    <_Flow_SignoffStatus xmlns="8bd50e21-f1a8-4c24-b997-c32e161f1a7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C0D55DACC3F14598A6B28A50894CF2" ma:contentTypeVersion="20" ma:contentTypeDescription="Create a new document." ma:contentTypeScope="" ma:versionID="65955f0ce7599323d296b2bd6d7a88a4">
  <xsd:schema xmlns:xsd="http://www.w3.org/2001/XMLSchema" xmlns:xs="http://www.w3.org/2001/XMLSchema" xmlns:p="http://schemas.microsoft.com/office/2006/metadata/properties" xmlns:ns2="8bd50e21-f1a8-4c24-b997-c32e161f1a78" xmlns:ns3="de0e8aec-eaf3-4907-b8bf-446c97b03df8" targetNamespace="http://schemas.microsoft.com/office/2006/metadata/properties" ma:root="true" ma:fieldsID="dab1f6fb64d2986258a7032b219516c5" ns2:_="" ns3:_="">
    <xsd:import namespace="8bd50e21-f1a8-4c24-b997-c32e161f1a78"/>
    <xsd:import namespace="de0e8aec-eaf3-4907-b8bf-446c97b03df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d50e21-f1a8-4c24-b997-c32e161f1a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556562e-b3ac-4e57-9d84-dedfdc8fda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0e8aec-eaf3-4907-b8bf-446c97b03df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2c42dcb-6519-4fbc-a0c6-852414177810}" ma:internalName="TaxCatchAll" ma:showField="CatchAllData" ma:web="de0e8aec-eaf3-4907-b8bf-446c97b03d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659703-0016-4B09-9B6B-2A595612A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503FEE9-AE5A-44CA-9078-4E03F713EE0D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de0e8aec-eaf3-4907-b8bf-446c97b03df8"/>
    <ds:schemaRef ds:uri="http://schemas.microsoft.com/office/infopath/2007/PartnerControls"/>
    <ds:schemaRef ds:uri="http://schemas.openxmlformats.org/package/2006/metadata/core-properties"/>
    <ds:schemaRef ds:uri="8bd50e21-f1a8-4c24-b997-c32e161f1a78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A14204A-7DE5-4C0B-A22A-A9D0188612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d50e21-f1a8-4c24-b997-c32e161f1a78"/>
    <ds:schemaRef ds:uri="de0e8aec-eaf3-4907-b8bf-446c97b03d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gptw_2.0.2</Template>
  <TotalTime>18410</TotalTime>
  <Words>1497</Words>
  <Application>Microsoft Office PowerPoint</Application>
  <PresentationFormat>Personnalisé</PresentationFormat>
  <Paragraphs>276</Paragraphs>
  <Slides>7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9" baseType="lpstr">
      <vt:lpstr>Arial</vt:lpstr>
      <vt:lpstr>Calibri</vt:lpstr>
      <vt:lpstr>Century Gothic</vt:lpstr>
      <vt:lpstr>Gilroy</vt:lpstr>
      <vt:lpstr>Gilroy Black</vt:lpstr>
      <vt:lpstr>Gilroy ExtraBold Italic</vt:lpstr>
      <vt:lpstr>Gilroy SemiBold</vt:lpstr>
      <vt:lpstr>Helvetica Neue</vt:lpstr>
      <vt:lpstr>System Font Regular</vt:lpstr>
      <vt:lpstr>Wingdings</vt:lpstr>
      <vt:lpstr>gptw_2.0.2</vt:lpstr>
      <vt:lpstr>Thème Office</vt:lpstr>
      <vt:lpstr>Slovenian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/>
  <Company>Great Place To Work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Foundational Messaging</dc:title>
  <dc:subject/>
  <dc:creator>Joel Felix</dc:creator>
  <cp:keywords/>
  <dc:description/>
  <cp:lastModifiedBy>Victoria	Vaguet-Aubert</cp:lastModifiedBy>
  <cp:revision>3</cp:revision>
  <dcterms:created xsi:type="dcterms:W3CDTF">2023-05-01T21:27:47Z</dcterms:created>
  <dcterms:modified xsi:type="dcterms:W3CDTF">2026-04-09T15:52:05Z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0x01010056C0D55DACC3F14598A6B28A50894CF2</vt:lpwstr>
  </property>
  <property fmtid="{D5CDD505-2E9C-101B-9397-08002B2CF9AE}" pid="3" name="MediaServiceImageTags">
    <vt:lpwstr/>
  </property>
  <property fmtid="{D5CDD505-2E9C-101B-9397-08002B2CF9AE}" pid="4" name="ClassificationContentMarkingFooterLocations">
    <vt:lpwstr>gptw_2.0.2:8</vt:lpwstr>
  </property>
  <property fmtid="{D5CDD505-2E9C-101B-9397-08002B2CF9AE}" pid="5" name="ClassificationContentMarkingFooterText">
    <vt:lpwstr>Confidential Information - Not for Further Distribution</vt:lpwstr>
  </property>
  <property fmtid="{D5CDD505-2E9C-101B-9397-08002B2CF9AE}" pid="6" name="MSIP_Label_f04ecb73-e764-4430-b118-4b054b6d90ef_Enabled">
    <vt:lpwstr>true</vt:lpwstr>
  </property>
  <property fmtid="{D5CDD505-2E9C-101B-9397-08002B2CF9AE}" pid="7" name="MSIP_Label_f04ecb73-e764-4430-b118-4b054b6d90ef_SetDate">
    <vt:lpwstr>2023-10-25T15:39:10Z</vt:lpwstr>
  </property>
  <property fmtid="{D5CDD505-2E9C-101B-9397-08002B2CF9AE}" pid="8" name="MSIP_Label_f04ecb73-e764-4430-b118-4b054b6d90ef_Method">
    <vt:lpwstr>Privileged</vt:lpwstr>
  </property>
  <property fmtid="{D5CDD505-2E9C-101B-9397-08002B2CF9AE}" pid="9" name="MSIP_Label_f04ecb73-e764-4430-b118-4b054b6d90ef_Name">
    <vt:lpwstr>GPTW Public</vt:lpwstr>
  </property>
  <property fmtid="{D5CDD505-2E9C-101B-9397-08002B2CF9AE}" pid="10" name="MSIP_Label_f04ecb73-e764-4430-b118-4b054b6d90ef_SiteId">
    <vt:lpwstr>b0592ec6-f438-4021-8e08-d7ec257693d5</vt:lpwstr>
  </property>
  <property fmtid="{D5CDD505-2E9C-101B-9397-08002B2CF9AE}" pid="11" name="MSIP_Label_f04ecb73-e764-4430-b118-4b054b6d90ef_ActionId">
    <vt:lpwstr>0b883014-1ba7-43ee-9938-feacf05171ab</vt:lpwstr>
  </property>
  <property fmtid="{D5CDD505-2E9C-101B-9397-08002B2CF9AE}" pid="12" name="MSIP_Label_f04ecb73-e764-4430-b118-4b054b6d90ef_ContentBits">
    <vt:lpwstr>0</vt:lpwstr>
  </property>
</Properties>
</file>