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A2A062-3DEF-43E5-9106-F54709BD5529}" v="1" dt="2026-04-01T15:28:34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s BEN KHADER" userId="d6228390-8ce8-4724-b4b1-29448972cbfd" providerId="ADAL" clId="{EED97B67-3385-419F-8C76-871B18A4F001}"/>
    <pc:docChg chg="modSld">
      <pc:chgData name="Anis BEN KHADER" userId="d6228390-8ce8-4724-b4b1-29448972cbfd" providerId="ADAL" clId="{EED97B67-3385-419F-8C76-871B18A4F001}" dt="2026-04-01T15:28:34.269" v="0"/>
      <pc:docMkLst>
        <pc:docMk/>
      </pc:docMkLst>
      <pc:sldChg chg="modSp">
        <pc:chgData name="Anis BEN KHADER" userId="d6228390-8ce8-4724-b4b1-29448972cbfd" providerId="ADAL" clId="{EED97B67-3385-419F-8C76-871B18A4F001}" dt="2026-04-01T15:28:34.269" v="0"/>
        <pc:sldMkLst>
          <pc:docMk/>
          <pc:sldMk cId="3264049095" sldId="2145707566"/>
        </pc:sldMkLst>
        <pc:spChg chg="mod">
          <ac:chgData name="Anis BEN KHADER" userId="d6228390-8ce8-4724-b4b1-29448972cbfd" providerId="ADAL" clId="{EED97B67-3385-419F-8C76-871B18A4F001}" dt="2026-04-01T15:28:34.269" v="0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"People here are paid fairly for the work they do.", 19% of employees in the scope answered negatively, 29% in a neutral way and 53%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feel I make a difference here.", 3% of employees in the scope answered negatively, 13% in a neutral way and 84%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can be myself around here.", 6% of employees in the scope answered negatively, 16% in a neutral way and 77%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Finnish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283370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i-FI" sz="2000" dirty="0">
                          <a:solidFill>
                            <a:srgbClr val="000000"/>
                          </a:solidFill>
                          <a:latin typeface="Gilroy"/>
                        </a:rPr>
                        <a:t>Johto pitää minut hyvin ajan tasalla tärkeistä asioista ja muutoksista.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Johto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esittää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odotuksensa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selvästi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Voin kysyä johdolta kysymyksiä ja saan niihin selkeän vastauksen.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Johto on helposti lähestyttävissä ja heille on helppo puhua.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Johto on pätevä johtamaan organisaation (liike)toimintaa.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Organisaatioomme palkataan ihmisiä, jotka sopivat tänne hyvin.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Johto on onnistunut työtehtävien jakamisessa ja koordinoinnissa.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Johto luottaa, että ihmiset tekevät työnsä hyvin ilman jatkuvaa tarkkailua.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Täällä ihmisille annetaan paljon vastuuta.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Johdolla on selkeä näkemys siitä, mihin suuntaan organisaatio on menossa ja miten sinne päästään.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Johto pitää lupauksensa.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Johto toimii sanojensa mukaisesti.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Uskon, että johto irtisanoo henkilöstöä vasta viimeisenä vaihtoehtona.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Johdon toimintatapa on rehellinen ja eettinen.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Johtajamme toimivat organisaatiomme arvojen mukaisesti.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905469"/>
              </p:ext>
            </p:extLst>
          </p:nvPr>
        </p:nvGraphicFramePr>
        <p:xfrm>
          <a:off x="386979" y="1795056"/>
          <a:ext cx="23427179" cy="1119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5159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Minulle tarjotaan koulutusta tai muita mahdollisuuksia ammatilliseen kehittymiseen.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Minulle annetaan riittävät resurssit ja välineet työni tekemiseen.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Johto osoittaa arvostavansa hyvin tehtyä työtä ja erityistä ponnistelua.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Johto ymmärtää, että työssä voi tapahtua inhimillisiä virheitä.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Meillä rohkaistaan ihmisiä kokeilemaan uusia ja parempia työskentelytapoja lopputuloksesta huolimatta.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Johto tavoittelee työntekijöiden ehdotuksia ja ideoita sekä antaa niistä palautetta.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Johto ottaa työntekijät mukaan heidän työtään ja työympäristöään koskevaan päätöksentekoon.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Tämä on fyysisesti turvallinen työpaikka.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Tämä on henkisesti terve työyhteisö.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Organisaatiomme tilat luovat hyvän työympäristön.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Pystyn järjestämään töistä vapaata tarpeen vaatiessa.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Ihmisiä rohkaistaan tasapainottamaan työ ja muut elämänalueensa.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Johto kohtelee minua yksilönä, ei vain työntekijänä.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Meillä on erityisiä ja ainutlaatuisia etuja.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609093"/>
              </p:ext>
            </p:extLst>
          </p:nvPr>
        </p:nvGraphicFramePr>
        <p:xfrm>
          <a:off x="386979" y="1795056"/>
          <a:ext cx="23163213" cy="99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Täällä saa oikeudenmukaisen korvauksen tekemästään työstä.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Saan mielestäni oikeudenmukaisen osuuden organisaation taloudellisesta menestyksestä.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Jokaisella on mahdollisuus saada erityistä tunnustusta.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Minua kohdellaan työyhteisön tasavertaisena jäsenenä riippumatta asemastani.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Täällä etenevät urallaan ne, jotka ovat sen ansainneet.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Johto välttää yksittäisten työntekijöiden suosimista.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Ihmiset välttävät oman edun tavoittelua ja selkään puukottamista toimintatavoissaan.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Täällä ihmisiä kohdellaan tasa-arvoisesti riippumatta iästä.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Täällä ihmisiä kohdellaan tasa-arvoisesti riippumatta syntyperästä.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Täällä ihmisiä kohdellaan tasa-arvoisesti riippumatta sukupuolesta.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Täällä ihmisiä kohdellaan tasa-arvoisesti riippumatta seksuaalisesta suuntautuneisuudesta.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Jos minua on kohdeltu epäoikeudenmukaisesti, voin luottaa, että asiani käsitellään, mikäli nostan sen esille.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84122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Työpanokseni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on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tärkeä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Työlläni on erityinen merkitys: se ei ole "pelkkä työ".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Olen ylpeä siitä, mitä saamme aikaan.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Täällä ihmiset ovat valmiita ponnistuksiin, jotta työt tulevat tehdyksi.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Täällä ihmiset sopeutuvat nopeasti organisaation menestymiseksi tarvittaviin muutoksiin.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Haluan työskennellä täällä vielä pitkään.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Olen ylpeä kertoessani muille työskenteleväni täällä.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Tänne on mieluisaa tulla töihin.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Tavat, joilla vaikutamme yhteiskuntaan, ovat minusta hyviä.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Suosittelisin organisaatiotamme läheisilleni erittäin hyvänä työpaikkana.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Asiakkaamme kokevat organisaatiomme palvelut erinomaisina.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904807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Täällä voin olla oma itseni.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Täällä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ihmiset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juhlistavat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erityistapahtumia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Täällä ihmiset välittävät toisistaan.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Täällä on hauska työskennellä.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Organisaatioon tullessaan uudet työntekijät tuntevat itsensä tervetulleeksi.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Kun henkilöt siirtyvät toisiin tehtäviin tai toiseen yksikköön, he tuntevat olonsa kotoisaksi.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luottaa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ihmisten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yhteistyöhalukkuuteen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2771F77-CB90-464B-91F8-D9B864163B00}"/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18338</TotalTime>
  <Words>1693</Words>
  <Application>Microsoft Office PowerPoint</Application>
  <PresentationFormat>Personnalisé</PresentationFormat>
  <Paragraphs>279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Finnish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Anis BEN KHADER</cp:lastModifiedBy>
  <cp:revision>3</cp:revision>
  <dcterms:created xsi:type="dcterms:W3CDTF">2023-05-01T21:27:47Z</dcterms:created>
  <dcterms:modified xsi:type="dcterms:W3CDTF">2026-04-01T15:28:42Z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