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27043-31F5-447B-BF7A-763ABC76012A}" v="59" dt="2026-04-08T16:19:22.025"/>
    <p1510:client id="{772F32F7-6343-4606-A5BA-C3C66C197417}" v="62" dt="2026-04-08T16:29:08.317"/>
    <p1510:client id="{795867CF-55A9-411A-A256-484E2F90D730}" v="61" dt="2026-04-08T16:10:1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>
        <p:scale>
          <a:sx n="33" d="100"/>
          <a:sy n="33" d="100"/>
        </p:scale>
        <p:origin x="389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8T16:29:08.317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23:11.010" v="26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23:11.010" v="26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25:38.138" v="40"/>
        <pc:sldMkLst>
          <pc:docMk/>
          <pc:sldMk cId="0" sldId="2145707431"/>
        </pc:sldMkLst>
        <pc:graphicFrameChg chg="mod">
          <ac:chgData name="Victoria Vaguet-Aubert" userId="6b630eaf-13fd-4af8-914b-59affb01cd51" providerId="ADAL" clId="{DA84EA26-79A2-4288-88D3-44B5C2D01B61}" dt="2026-04-08T16:25:38.138" v="40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27:04.311" v="52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27:04.311" v="5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28:15.173" v="64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28:15.173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29:08.317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29:08.317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20:42.155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20:42.155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8T16:19:22.025" v="74"/>
      <pc:docMkLst>
        <pc:docMk/>
      </pc:docMkLst>
      <pc:sldChg chg="modSp mod">
        <pc:chgData name="Victoria Vaguet-Aubert" userId="6b630eaf-13fd-4af8-914b-59affb01cd51" providerId="ADAL" clId="{DA84EA26-79A2-4288-88D3-44B5C2D01B61}" dt="2026-04-08T16:13:52.936" v="24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8T16:13:52.936" v="24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5:23.160" v="39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15:23.160" v="39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7:03.291" v="55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8T16:17:03.291" v="55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8:20.796" v="67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18:20.796" v="67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9:22.025" v="74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9:22.025" v="74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1:45.777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11:45.777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Bulgarian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62612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ilroy"/>
                        </a:rPr>
                        <a:t>Мениджърите ме информират по важните въпроси и промени.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ilroy"/>
                        </a:rPr>
                        <a:t>Мениджърите ясно показват какво очакват.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ilroy"/>
                        </a:rPr>
                        <a:t>Мога да задавам на мениджърите всякакви разумни въпроси и получавам ясен отговор.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ilroy"/>
                        </a:rPr>
                        <a:t>Мениджърите са достъпни и с тях се говори лесно.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са компетентни, когато става дума за управлението на бизнеса.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наемат хората, които добре пасват на средата.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се справят добре с назначаването и координирането на задачи на служителите.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вярват, че служителите ще свършат добра работа, без да се налага да следят всяко тяхно действие.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 служителите тук се дават много отговорности.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имат ясна визия за това накъде отива организацията и как да стигнем до там.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z-Cyrl-AZ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спазват обещанията си.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Действията на мениджърите отговарят на думите им.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Вярвам, че мениджърите биха уволнили някого само като крайна мярка.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са честни и етични в своите бизнес практики.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Нашите изпълнителни директори изцяло въплъщават най-добрите характеристики на нашата компания.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5192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Получавам предложения за обучение или развитие, за да израствам професионално.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Получавам необходимите ресурси и оборудване, за да си върша работата.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показват, че ценят добрата работа и допълнителните усилия.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разпознават грешките като част от работния процес.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Ние отдаваме заслуженото на служителите, които опитват нови и по-добри начини да правят нещата, независимо от крайния резултат.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наистина търсят и реагират на предложения и идеи.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включват служителите във вземането на решения, които засягат работата на служителите или работната среда.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Това е физически безопасно работно място.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Това е психологически и емоционално здравословно работно място.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Нашите работни пространства допринасят за добрата работна среда.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Мога да си взимам почивни дни, когато смятам това за нужно.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Хората биват насърчавани да балансират между личния и професионалния си живот.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показват откровен интерес към мен като човек, не само като служител.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Тук имам специални и единствени по рода си социални придобивки.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06788"/>
              </p:ext>
            </p:extLst>
          </p:nvPr>
        </p:nvGraphicFramePr>
        <p:xfrm>
          <a:off x="386979" y="1795056"/>
          <a:ext cx="23163213" cy="98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Хората тук получават справедливо възнаграждение за работата, която вършат.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Чувствам, че получавам справедлив дял от печалбата, изработена от тази организация.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Всеки има възможност да получи специално признание.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Тук се отнасят към мен като към пълноправен член, независимо от позицията ми.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Повишенията отиват при онези, които най-много ги заслужават.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Мениджърите избягват да фаворизират дадени служители.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Хората избягват политикантстването и ударите под кръста като средства за постигане на целта.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Gilroy" panose="00000500000000000000" pitchFamily="50" charset="0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Отношението към хората тук е справедливо, независимо от възрастта им.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Отношението към хората тук е справедливо, независимо от расата им.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Отношението към хората тук е справедливо, независимо от пола им.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Отношението към хората тук е справедливо, независимо от сексуалната им ориентация.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Ако се отнасят несправедливо с мен, съм сигурен/на, че ще получа справедливо отношение, ако изразя възражението си.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93920"/>
              </p:ext>
            </p:extLst>
          </p:nvPr>
        </p:nvGraphicFramePr>
        <p:xfrm>
          <a:off x="386979" y="1795056"/>
          <a:ext cx="23362498" cy="92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Тук се чувствам значим/а.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Работата ми има специално значение: това не е „просто работа“.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Когато виждам какво сме постигнали, изпитвам гордост.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Хората тук са склонни да дават повече от себе си, за да бъде работата свършена.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Хората тук се адаптират бързо към промените, необходими за успеха на нашата организация.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Искам да работя тук дългосрочно.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Гордея се да казвам на другите, че работя тук.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442519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Хората нямат търпение да дойдат да работят тук.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Чувствам се удовлетворен/а от начина, по който допринасяме за общността.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Силно бих препоръчал компанията на приятелите и семейството ми като страхотно място за работа.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Клиентите ни биха оценили услугите, които предоставяме, като „отлични“.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43713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Тук мога да бъдат себе си.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Тук хората отбелязват специалните поводи.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Тук хората се грижат един за друг.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Това е приятно работно място.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Когато човек идва да работи тук, той усеща, че е добре дошъл.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Когато хората сменят позицията или отдела, в който работят, останалите ги карат да се чувстват като у дома си.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Можеш да разчиташ на хората за сътрудничество.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B6CD57-6D1A-4053-930B-CB5879473F54}"/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18367</TotalTime>
  <Words>1539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Bulgarian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2026-04-08T16:29:09Z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